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Default Extension="png" ContentType="image/png"/>
  <Override PartName="/docProps/core.xml" ContentType="application/vnd.openxmlformats-package.core-properties+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handoutMasterIdLst>
    <p:handoutMasterId r:id="rId13"/>
  </p:handoutMasterIdLst>
  <p:sldIdLst>
    <p:sldId id="256" r:id="rId2"/>
    <p:sldId id="258" r:id="rId3"/>
    <p:sldId id="269" r:id="rId4"/>
    <p:sldId id="257" r:id="rId5"/>
    <p:sldId id="259" r:id="rId6"/>
    <p:sldId id="260" r:id="rId7"/>
    <p:sldId id="261" r:id="rId8"/>
    <p:sldId id="263" r:id="rId9"/>
    <p:sldId id="267" r:id="rId10"/>
    <p:sldId id="270" r:id="rId11"/>
    <p:sldId id="268"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349879"/>
    <a:srgbClr val="339966"/>
    <a:srgbClr val="007033"/>
    <a:srgbClr val="008080"/>
    <a:srgbClr val="339933"/>
    <a:srgbClr val="008000"/>
    <a:srgbClr val="009900"/>
    <a:srgbClr val="008A3E"/>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01" d="100"/>
          <a:sy n="101" d="100"/>
        </p:scale>
        <p:origin x="-776" y="-12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handoutMaster" Target="handoutMasters/handout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2826C29-2D37-4298-AF87-DCE1A2DFAC40}" type="datetimeFigureOut">
              <a:rPr lang="fr-FR" smtClean="0"/>
              <a:pPr/>
              <a:t>25/08/11</a:t>
            </a:fld>
            <a:endParaRPr lang="fr-CA"/>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1B5851-1D44-4736-A6D8-4211EDA4B475}" type="slidenum">
              <a:rPr lang="fr-CA" smtClean="0"/>
              <a:pPr/>
              <a:t>‹#›</a:t>
            </a:fld>
            <a:endParaRPr lang="fr-CA"/>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9881345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lvl1pPr>
              <a:defRPr b="1"/>
            </a:lvl1pPr>
          </a:lstStyle>
          <a:p>
            <a:r>
              <a:rPr lang="fr-FR" dirty="0" smtClean="0"/>
              <a:t>Cliquez pour modifier le style du titre</a:t>
            </a:r>
            <a:endParaRPr lang="fr-CA" dirty="0"/>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rgbClr val="33996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CA" dirty="0"/>
          </a:p>
        </p:txBody>
      </p:sp>
      <p:sp>
        <p:nvSpPr>
          <p:cNvPr id="4" name="Espace réservé de la date 3"/>
          <p:cNvSpPr>
            <a:spLocks noGrp="1"/>
          </p:cNvSpPr>
          <p:nvPr>
            <p:ph type="dt" sz="half" idx="10"/>
          </p:nvPr>
        </p:nvSpPr>
        <p:spPr/>
        <p:txBody>
          <a:bodyPr/>
          <a:lstStyle/>
          <a:p>
            <a:fld id="{DDAA5599-86E2-40AD-A1E0-C4B65703F481}" type="datetimeFigureOut">
              <a:rPr lang="fr-FR" smtClean="0"/>
              <a:pPr/>
              <a:t>25/08/11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0445EA6-6F13-4CEF-91D0-6DC54569EEBF}" type="slidenum">
              <a:rPr lang="fr-CA" smtClean="0"/>
              <a:pPr/>
              <a:t>‹#›</a:t>
            </a:fld>
            <a:endParaRPr lang="fr-CA"/>
          </a:p>
        </p:txBody>
      </p:sp>
      <p:pic>
        <p:nvPicPr>
          <p:cNvPr id="7" name="Picture 2"/>
          <p:cNvPicPr>
            <a:picLocks noChangeAspect="1" noChangeArrowheads="1"/>
          </p:cNvPicPr>
          <p:nvPr userDrawn="1"/>
        </p:nvPicPr>
        <p:blipFill>
          <a:blip r:embed="rId2" cstate="print"/>
          <a:srcRect/>
          <a:stretch>
            <a:fillRect/>
          </a:stretch>
        </p:blipFill>
        <p:spPr bwMode="auto">
          <a:xfrm>
            <a:off x="428596" y="357166"/>
            <a:ext cx="2231002" cy="928694"/>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DDAA5599-86E2-40AD-A1E0-C4B65703F481}" type="datetimeFigureOut">
              <a:rPr lang="fr-FR" smtClean="0"/>
              <a:pPr/>
              <a:t>25/08/11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0445EA6-6F13-4CEF-91D0-6DC54569EEBF}" type="slidenum">
              <a:rPr lang="fr-CA" smtClean="0"/>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DDAA5599-86E2-40AD-A1E0-C4B65703F481}" type="datetimeFigureOut">
              <a:rPr lang="fr-FR" smtClean="0"/>
              <a:pPr/>
              <a:t>25/08/11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0445EA6-6F13-4CEF-91D0-6DC54569EEBF}" type="slidenum">
              <a:rPr lang="fr-CA" smtClean="0"/>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2571736" y="274638"/>
            <a:ext cx="6115064" cy="1143000"/>
          </a:xfrm>
        </p:spPr>
        <p:txBody>
          <a:bodyPr/>
          <a:lstStyle>
            <a:lvl1pPr>
              <a:defRPr b="1"/>
            </a:lvl1pPr>
          </a:lstStyle>
          <a:p>
            <a:r>
              <a:rPr lang="fr-FR" dirty="0" smtClean="0"/>
              <a:t>Cliquez pour modifier le style du titre</a:t>
            </a:r>
            <a:endParaRPr lang="fr-CA"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DDAA5599-86E2-40AD-A1E0-C4B65703F481}" type="datetimeFigureOut">
              <a:rPr lang="fr-FR" smtClean="0"/>
              <a:pPr/>
              <a:t>25/08/11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0445EA6-6F13-4CEF-91D0-6DC54569EEBF}" type="slidenum">
              <a:rPr lang="fr-CA" smtClean="0"/>
              <a:pPr/>
              <a:t>‹#›</a:t>
            </a:fld>
            <a:endParaRPr lang="fr-CA"/>
          </a:p>
        </p:txBody>
      </p:sp>
      <p:pic>
        <p:nvPicPr>
          <p:cNvPr id="7" name="Picture 2"/>
          <p:cNvPicPr>
            <a:picLocks noChangeAspect="1" noChangeArrowheads="1"/>
          </p:cNvPicPr>
          <p:nvPr userDrawn="1"/>
        </p:nvPicPr>
        <p:blipFill>
          <a:blip r:embed="rId2" cstate="print"/>
          <a:srcRect/>
          <a:stretch>
            <a:fillRect/>
          </a:stretch>
        </p:blipFill>
        <p:spPr bwMode="auto">
          <a:xfrm>
            <a:off x="428596" y="357166"/>
            <a:ext cx="2231002" cy="928694"/>
          </a:xfrm>
          <a:prstGeom prst="rect">
            <a:avLst/>
          </a:prstGeom>
          <a:noFill/>
          <a:ln w="9525">
            <a:noFill/>
            <a:miter lim="800000"/>
            <a:headEnd/>
            <a:tailEnd/>
          </a:ln>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DDAA5599-86E2-40AD-A1E0-C4B65703F481}" type="datetimeFigureOut">
              <a:rPr lang="fr-FR" smtClean="0"/>
              <a:pPr/>
              <a:t>25/08/11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20445EA6-6F13-4CEF-91D0-6DC54569EEBF}" type="slidenum">
              <a:rPr lang="fr-CA" smtClean="0"/>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2643174" y="274638"/>
            <a:ext cx="6043626" cy="1143000"/>
          </a:xfrm>
        </p:spPr>
        <p:txBody>
          <a:bodyPr/>
          <a:lstStyle>
            <a:lvl1pPr>
              <a:defRPr b="1"/>
            </a:lvl1pPr>
          </a:lstStyle>
          <a:p>
            <a:r>
              <a:rPr lang="fr-FR" dirty="0" smtClean="0"/>
              <a:t>Cliquez pour modifier le style du titre</a:t>
            </a:r>
            <a:endParaRPr lang="fr-CA" dirty="0"/>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DDAA5599-86E2-40AD-A1E0-C4B65703F481}" type="datetimeFigureOut">
              <a:rPr lang="fr-FR" smtClean="0"/>
              <a:pPr/>
              <a:t>25/08/11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0445EA6-6F13-4CEF-91D0-6DC54569EEBF}" type="slidenum">
              <a:rPr lang="fr-CA" smtClean="0"/>
              <a:pPr/>
              <a:t>‹#›</a:t>
            </a:fld>
            <a:endParaRPr lang="fr-CA"/>
          </a:p>
        </p:txBody>
      </p:sp>
      <p:pic>
        <p:nvPicPr>
          <p:cNvPr id="8" name="Picture 2"/>
          <p:cNvPicPr>
            <a:picLocks noChangeAspect="1" noChangeArrowheads="1"/>
          </p:cNvPicPr>
          <p:nvPr userDrawn="1"/>
        </p:nvPicPr>
        <p:blipFill>
          <a:blip r:embed="rId2" cstate="print"/>
          <a:srcRect/>
          <a:stretch>
            <a:fillRect/>
          </a:stretch>
        </p:blipFill>
        <p:spPr bwMode="auto">
          <a:xfrm>
            <a:off x="428596" y="357166"/>
            <a:ext cx="2231002" cy="928694"/>
          </a:xfrm>
          <a:prstGeom prst="rect">
            <a:avLst/>
          </a:prstGeom>
          <a:noFill/>
          <a:ln w="9525">
            <a:noFill/>
            <a:miter lim="800000"/>
            <a:headEnd/>
            <a:tailEnd/>
          </a:ln>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DDAA5599-86E2-40AD-A1E0-C4B65703F481}" type="datetimeFigureOut">
              <a:rPr lang="fr-FR" smtClean="0"/>
              <a:pPr/>
              <a:t>25/08/11</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20445EA6-6F13-4CEF-91D0-6DC54569EEBF}" type="slidenum">
              <a:rPr lang="fr-CA" smtClean="0"/>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e la date 2"/>
          <p:cNvSpPr>
            <a:spLocks noGrp="1"/>
          </p:cNvSpPr>
          <p:nvPr>
            <p:ph type="dt" sz="half" idx="10"/>
          </p:nvPr>
        </p:nvSpPr>
        <p:spPr/>
        <p:txBody>
          <a:bodyPr/>
          <a:lstStyle/>
          <a:p>
            <a:fld id="{DDAA5599-86E2-40AD-A1E0-C4B65703F481}" type="datetimeFigureOut">
              <a:rPr lang="fr-FR" smtClean="0"/>
              <a:pPr/>
              <a:t>25/08/11</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20445EA6-6F13-4CEF-91D0-6DC54569EEBF}" type="slidenum">
              <a:rPr lang="fr-CA" smtClean="0"/>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DDAA5599-86E2-40AD-A1E0-C4B65703F481}" type="datetimeFigureOut">
              <a:rPr lang="fr-FR" smtClean="0"/>
              <a:pPr/>
              <a:t>25/08/11</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20445EA6-6F13-4CEF-91D0-6DC54569EEBF}" type="slidenum">
              <a:rPr lang="fr-CA" smtClean="0"/>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AA5599-86E2-40AD-A1E0-C4B65703F481}" type="datetimeFigureOut">
              <a:rPr lang="fr-FR" smtClean="0"/>
              <a:pPr/>
              <a:t>25/08/11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0445EA6-6F13-4CEF-91D0-6DC54569EEBF}" type="slidenum">
              <a:rPr lang="fr-CA" smtClean="0"/>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DDAA5599-86E2-40AD-A1E0-C4B65703F481}" type="datetimeFigureOut">
              <a:rPr lang="fr-FR" smtClean="0"/>
              <a:pPr/>
              <a:t>25/08/11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20445EA6-6F13-4CEF-91D0-6DC54569EEBF}" type="slidenum">
              <a:rPr lang="fr-CA" smtClean="0"/>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A5599-86E2-40AD-A1E0-C4B65703F481}" type="datetimeFigureOut">
              <a:rPr lang="fr-FR" smtClean="0"/>
              <a:pPr/>
              <a:t>25/08/11</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445EA6-6F13-4CEF-91D0-6DC54569EEBF}" type="slidenum">
              <a:rPr lang="fr-CA" smtClean="0"/>
              <a:pPr/>
              <a:t>‹#›</a:t>
            </a:fld>
            <a:endParaRPr lang="fr-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a:bodyPr>
          <a:lstStyle/>
          <a:p>
            <a:r>
              <a:rPr lang="fr-CA" sz="3600" dirty="0" smtClean="0"/>
              <a:t>Le Fonds Solidarité Sud: une alternative aux écueils de la coopération?</a:t>
            </a:r>
            <a:endParaRPr lang="fr-CA" sz="3600" dirty="0"/>
          </a:p>
        </p:txBody>
      </p:sp>
      <p:sp>
        <p:nvSpPr>
          <p:cNvPr id="3" name="Sous-titre 2"/>
          <p:cNvSpPr>
            <a:spLocks noGrp="1"/>
          </p:cNvSpPr>
          <p:nvPr>
            <p:ph type="subTitle" idx="1"/>
          </p:nvPr>
        </p:nvSpPr>
        <p:spPr>
          <a:xfrm>
            <a:off x="1371600" y="3571876"/>
            <a:ext cx="6400800" cy="2357454"/>
          </a:xfrm>
        </p:spPr>
        <p:txBody>
          <a:bodyPr>
            <a:normAutofit fontScale="92500" lnSpcReduction="20000"/>
          </a:bodyPr>
          <a:lstStyle/>
          <a:p>
            <a:r>
              <a:rPr lang="fr-CA" b="1" dirty="0" smtClean="0">
                <a:solidFill>
                  <a:srgbClr val="339966"/>
                </a:solidFill>
              </a:rPr>
              <a:t>Miser sur les partenariats avec </a:t>
            </a:r>
          </a:p>
          <a:p>
            <a:r>
              <a:rPr lang="fr-CA" b="1" dirty="0" smtClean="0">
                <a:solidFill>
                  <a:srgbClr val="339966"/>
                </a:solidFill>
              </a:rPr>
              <a:t>les communautés du Sud</a:t>
            </a:r>
          </a:p>
          <a:p>
            <a:endParaRPr lang="fr-CA" dirty="0" smtClean="0">
              <a:solidFill>
                <a:srgbClr val="339966"/>
              </a:solidFill>
            </a:endParaRPr>
          </a:p>
          <a:p>
            <a:pPr algn="r"/>
            <a:r>
              <a:rPr lang="fr-CA" sz="2800" dirty="0" smtClean="0">
                <a:solidFill>
                  <a:srgbClr val="339966"/>
                </a:solidFill>
              </a:rPr>
              <a:t>René Lachapelle</a:t>
            </a:r>
          </a:p>
          <a:p>
            <a:pPr algn="r"/>
            <a:r>
              <a:rPr lang="fr-CA" sz="2800" dirty="0"/>
              <a:t>D</a:t>
            </a:r>
            <a:r>
              <a:rPr lang="fr-CA" sz="2800" dirty="0" smtClean="0">
                <a:solidFill>
                  <a:srgbClr val="339966"/>
                </a:solidFill>
              </a:rPr>
              <a:t>écembre 2009</a:t>
            </a:r>
            <a:endParaRPr lang="fr-CA" sz="2800" dirty="0">
              <a:solidFill>
                <a:srgbClr val="339966"/>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L’avenir de la solidarité internationale </a:t>
            </a:r>
            <a:endParaRPr lang="fr-CA" dirty="0"/>
          </a:p>
        </p:txBody>
      </p:sp>
      <p:sp>
        <p:nvSpPr>
          <p:cNvPr id="3" name="Espace réservé du contenu 2"/>
          <p:cNvSpPr>
            <a:spLocks noGrp="1"/>
          </p:cNvSpPr>
          <p:nvPr>
            <p:ph idx="1"/>
          </p:nvPr>
        </p:nvSpPr>
        <p:spPr/>
        <p:txBody>
          <a:bodyPr>
            <a:normAutofit/>
          </a:bodyPr>
          <a:lstStyle/>
          <a:p>
            <a:r>
              <a:rPr lang="fr-CA" dirty="0" smtClean="0"/>
              <a:t>Le fonds de dotation souhaite </a:t>
            </a:r>
          </a:p>
          <a:p>
            <a:pPr lvl="1"/>
            <a:r>
              <a:rPr lang="fr-CA" dirty="0" smtClean="0"/>
              <a:t>Privilégier le travail de moyen et long terme de développement des communautés</a:t>
            </a:r>
          </a:p>
          <a:p>
            <a:pPr lvl="1"/>
            <a:r>
              <a:rPr lang="fr-CA" dirty="0" smtClean="0"/>
              <a:t>Offrir une marge de manœuvre aux organisations de solidarité qui s’engagent à soutenir la capacité d’agir des communautés du Sud.</a:t>
            </a:r>
          </a:p>
          <a:p>
            <a:pPr>
              <a:buNone/>
            </a:pPr>
            <a:r>
              <a:rPr lang="fr-CA" dirty="0" smtClean="0"/>
              <a:t>	</a:t>
            </a:r>
            <a:r>
              <a:rPr lang="fr-CA" sz="2400" dirty="0" smtClean="0"/>
              <a:t>(Favreau, Fréchette et Lachapelle, 2008: 68-69)</a:t>
            </a:r>
            <a:endParaRPr lang="fr-CA"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Poursuivre…</a:t>
            </a:r>
            <a:endParaRPr lang="fr-CA" dirty="0"/>
          </a:p>
        </p:txBody>
      </p:sp>
      <p:sp>
        <p:nvSpPr>
          <p:cNvPr id="3" name="Espace réservé du contenu 2"/>
          <p:cNvSpPr>
            <a:spLocks noGrp="1"/>
          </p:cNvSpPr>
          <p:nvPr>
            <p:ph idx="1"/>
          </p:nvPr>
        </p:nvSpPr>
        <p:spPr>
          <a:xfrm>
            <a:off x="457200" y="1600200"/>
            <a:ext cx="4972056" cy="4900634"/>
          </a:xfrm>
        </p:spPr>
        <p:txBody>
          <a:bodyPr>
            <a:noAutofit/>
          </a:bodyPr>
          <a:lstStyle/>
          <a:p>
            <a:r>
              <a:rPr lang="fr-CA" sz="2100" dirty="0" smtClean="0"/>
              <a:t>Navarro-Florès Olga (2009), </a:t>
            </a:r>
            <a:r>
              <a:rPr lang="fr-CA" sz="2100" i="1" dirty="0" smtClean="0"/>
              <a:t>Le partenariat en coopération internationale.  Paradoxe ou compromis?</a:t>
            </a:r>
            <a:r>
              <a:rPr lang="fr-CA" sz="2100" dirty="0" smtClean="0"/>
              <a:t>, PUQ, 252p.</a:t>
            </a:r>
          </a:p>
          <a:p>
            <a:r>
              <a:rPr lang="fr-CA" sz="2100" dirty="0" smtClean="0"/>
              <a:t>Navarro-Florès Olga (2009), « Le défi des partenariats Nord-Sud », </a:t>
            </a:r>
            <a:r>
              <a:rPr lang="fr-CA" sz="2100" i="1" dirty="0" smtClean="0"/>
              <a:t>Vie économique</a:t>
            </a:r>
            <a:r>
              <a:rPr lang="fr-CA" sz="2100" dirty="0" smtClean="0"/>
              <a:t>, vol.1 no.2</a:t>
            </a:r>
            <a:endParaRPr lang="fr-CA" sz="2100" dirty="0" smtClean="0"/>
          </a:p>
          <a:p>
            <a:r>
              <a:rPr lang="fr-CA" sz="2100" dirty="0" smtClean="0"/>
              <a:t>Favreau, L., L. Fréchette et </a:t>
            </a:r>
            <a:r>
              <a:rPr lang="fr-CA" sz="2100" dirty="0" err="1" smtClean="0"/>
              <a:t>R.Lachapelle</a:t>
            </a:r>
            <a:r>
              <a:rPr lang="fr-CA" sz="2100" dirty="0" smtClean="0"/>
              <a:t> (2010): </a:t>
            </a:r>
            <a:r>
              <a:rPr lang="fr-CA" sz="2100" i="1" dirty="0" smtClean="0"/>
              <a:t>L</a:t>
            </a:r>
            <a:r>
              <a:rPr lang="fr-CA" sz="2100" i="1" dirty="0" smtClean="0"/>
              <a:t>es défis d’une mondialisation équitable</a:t>
            </a:r>
            <a:r>
              <a:rPr lang="fr-CA" sz="2100" dirty="0" smtClean="0"/>
              <a:t>, PUQ</a:t>
            </a:r>
            <a:r>
              <a:rPr lang="fr-CA" sz="2100" smtClean="0"/>
              <a:t>, 160 </a:t>
            </a:r>
            <a:r>
              <a:rPr lang="fr-CA" sz="2100" dirty="0" smtClean="0"/>
              <a:t>pages.</a:t>
            </a:r>
          </a:p>
          <a:p>
            <a:r>
              <a:rPr lang="fr-CA" sz="2100" dirty="0" smtClean="0"/>
              <a:t>Favreau, L., L. Fréchette et </a:t>
            </a:r>
            <a:r>
              <a:rPr lang="fr-CA" sz="2100" dirty="0" err="1" smtClean="0"/>
              <a:t>R.Lachapelle</a:t>
            </a:r>
            <a:r>
              <a:rPr lang="fr-CA" sz="2100" dirty="0" smtClean="0"/>
              <a:t> (</a:t>
            </a:r>
            <a:r>
              <a:rPr lang="fr-CA" sz="2100" dirty="0" smtClean="0"/>
              <a:t>2008)</a:t>
            </a:r>
            <a:r>
              <a:rPr lang="fr-CA" sz="2100" dirty="0" smtClean="0"/>
              <a:t>:</a:t>
            </a:r>
            <a:r>
              <a:rPr lang="fr-CA" sz="2100" dirty="0" smtClean="0"/>
              <a:t> </a:t>
            </a:r>
            <a:r>
              <a:rPr lang="fr-CA" sz="2100" i="1" dirty="0" smtClean="0"/>
              <a:t>Coopération Nord-Sud et développement: le défi de la réciprocité</a:t>
            </a:r>
            <a:r>
              <a:rPr lang="fr-CA" sz="2100" dirty="0" smtClean="0"/>
              <a:t>, </a:t>
            </a:r>
            <a:r>
              <a:rPr lang="fr-CA" sz="2100" dirty="0" smtClean="0"/>
              <a:t>PUQ, </a:t>
            </a:r>
            <a:r>
              <a:rPr lang="fr-CA" sz="2100" dirty="0" smtClean="0"/>
              <a:t>184 </a:t>
            </a:r>
            <a:r>
              <a:rPr lang="fr-CA" sz="2100" dirty="0" smtClean="0"/>
              <a:t>pages.</a:t>
            </a:r>
          </a:p>
          <a:p>
            <a:endParaRPr lang="fr-CA" sz="2100" dirty="0" smtClean="0"/>
          </a:p>
          <a:p>
            <a:endParaRPr lang="fr-CA" sz="2100" dirty="0" smtClean="0"/>
          </a:p>
        </p:txBody>
      </p:sp>
      <p:pic>
        <p:nvPicPr>
          <p:cNvPr id="4" name="Espace réservé du contenu 3" descr="Couverture.jpg"/>
          <p:cNvPicPr>
            <a:picLocks noChangeAspect="1"/>
          </p:cNvPicPr>
          <p:nvPr/>
        </p:nvPicPr>
        <p:blipFill>
          <a:blip r:embed="rId2" cstate="print"/>
          <a:stretch>
            <a:fillRect/>
          </a:stretch>
        </p:blipFill>
        <p:spPr>
          <a:xfrm>
            <a:off x="5766188" y="1357298"/>
            <a:ext cx="2734902" cy="450059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Un fonds de dotation</a:t>
            </a:r>
            <a:endParaRPr lang="fr-CA" dirty="0"/>
          </a:p>
        </p:txBody>
      </p:sp>
      <p:sp>
        <p:nvSpPr>
          <p:cNvPr id="3" name="Espace réservé du contenu 2"/>
          <p:cNvSpPr>
            <a:spLocks noGrp="1"/>
          </p:cNvSpPr>
          <p:nvPr>
            <p:ph idx="1"/>
          </p:nvPr>
        </p:nvSpPr>
        <p:spPr>
          <a:xfrm>
            <a:off x="428596" y="1500174"/>
            <a:ext cx="8229600" cy="4829196"/>
          </a:xfrm>
        </p:spPr>
        <p:txBody>
          <a:bodyPr>
            <a:normAutofit lnSpcReduction="10000"/>
          </a:bodyPr>
          <a:lstStyle/>
          <a:p>
            <a:r>
              <a:rPr lang="fr-CA" dirty="0" smtClean="0"/>
              <a:t>Les initiateurs ont une histoire d’engagement dans le développement des communautés</a:t>
            </a:r>
          </a:p>
          <a:p>
            <a:r>
              <a:rPr lang="fr-CA" dirty="0" smtClean="0"/>
              <a:t>Ils sont aussi actifs depuis plusieurs années dans des projets de coopération de proximité entre des initiatives québécoises d’économie sociale et des initiatives d’économie sociale et solidaire au Sud</a:t>
            </a:r>
          </a:p>
          <a:p>
            <a:r>
              <a:rPr lang="fr-CA" dirty="0" smtClean="0"/>
              <a:t>Le Fonds Solidarité Sud est une contribution à la pérennisation de ce type de partenariat pour un développement de premier niveau </a:t>
            </a:r>
            <a:endParaRPr lang="fr-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Renouveler le concept de développement</a:t>
            </a:r>
            <a:endParaRPr lang="fr-CA" dirty="0"/>
          </a:p>
        </p:txBody>
      </p:sp>
      <p:sp>
        <p:nvSpPr>
          <p:cNvPr id="3" name="Espace réservé du contenu 2"/>
          <p:cNvSpPr>
            <a:spLocks noGrp="1"/>
          </p:cNvSpPr>
          <p:nvPr>
            <p:ph idx="1"/>
          </p:nvPr>
        </p:nvSpPr>
        <p:spPr>
          <a:xfrm>
            <a:off x="428596" y="1428736"/>
            <a:ext cx="8229600" cy="4757758"/>
          </a:xfrm>
        </p:spPr>
        <p:txBody>
          <a:bodyPr>
            <a:normAutofit fontScale="92500" lnSpcReduction="10000"/>
          </a:bodyPr>
          <a:lstStyle/>
          <a:p>
            <a:r>
              <a:rPr lang="fr-CA" dirty="0" smtClean="0"/>
              <a:t>« Le </a:t>
            </a:r>
            <a:r>
              <a:rPr lang="fr-CA" b="1" dirty="0" smtClean="0"/>
              <a:t>développement</a:t>
            </a:r>
            <a:r>
              <a:rPr lang="fr-CA" dirty="0" smtClean="0"/>
              <a:t> est plutôt conçu comme un processus de mobilisation de toutes les potentialités économiques, sociales et culturelles d’un pays (ou d’une région, ou d’une communauté locale) autour d’un certain nombre d’objectifs d’amélioration des conditions de vie des populations. »</a:t>
            </a:r>
          </a:p>
          <a:p>
            <a:r>
              <a:rPr lang="fr-CA" dirty="0" smtClean="0"/>
              <a:t>D’ou « l’idée d’une </a:t>
            </a:r>
            <a:r>
              <a:rPr lang="fr-CA" b="1" dirty="0" smtClean="0"/>
              <a:t>pluralité des modèles de développement</a:t>
            </a:r>
            <a:r>
              <a:rPr lang="fr-CA" dirty="0" smtClean="0"/>
              <a:t> à travers le monde et d’une </a:t>
            </a:r>
            <a:r>
              <a:rPr lang="fr-CA" b="1" dirty="0" err="1" smtClean="0"/>
              <a:t>pluridimensionnalité</a:t>
            </a:r>
            <a:r>
              <a:rPr lang="fr-CA" dirty="0" smtClean="0"/>
              <a:t> du développement »</a:t>
            </a:r>
          </a:p>
          <a:p>
            <a:pPr>
              <a:buNone/>
            </a:pPr>
            <a:r>
              <a:rPr lang="fr-CA" sz="2600" dirty="0" smtClean="0"/>
              <a:t>				(Favreau, Fréchette et Lachapelle, 2008: 9)</a:t>
            </a:r>
            <a:endParaRPr lang="fr-CA"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Le choix de travailler avec des partenaires du Sud</a:t>
            </a:r>
            <a:endParaRPr lang="fr-CA" dirty="0"/>
          </a:p>
        </p:txBody>
      </p:sp>
      <p:sp>
        <p:nvSpPr>
          <p:cNvPr id="3" name="Espace réservé du contenu 2"/>
          <p:cNvSpPr>
            <a:spLocks noGrp="1"/>
          </p:cNvSpPr>
          <p:nvPr>
            <p:ph idx="1"/>
          </p:nvPr>
        </p:nvSpPr>
        <p:spPr/>
        <p:txBody>
          <a:bodyPr>
            <a:normAutofit/>
          </a:bodyPr>
          <a:lstStyle/>
          <a:p>
            <a:r>
              <a:rPr lang="fr-CA" dirty="0" smtClean="0"/>
              <a:t>Une organisation qui n’est pas installée sur le terrain au Sud…</a:t>
            </a:r>
          </a:p>
          <a:p>
            <a:pPr lvl="1"/>
            <a:r>
              <a:rPr lang="fr-CA" dirty="0" smtClean="0"/>
              <a:t>pas de coopérants</a:t>
            </a:r>
          </a:p>
          <a:p>
            <a:pPr lvl="1"/>
            <a:r>
              <a:rPr lang="fr-CA" dirty="0" smtClean="0"/>
              <a:t>pas de programmes élaborés depuis le Canada</a:t>
            </a:r>
          </a:p>
          <a:p>
            <a:pPr lvl="1"/>
            <a:r>
              <a:rPr lang="fr-CA" dirty="0" smtClean="0"/>
              <a:t>pas de projets initiés d’ici </a:t>
            </a:r>
          </a:p>
          <a:p>
            <a:r>
              <a:rPr lang="fr-CA" dirty="0" smtClean="0"/>
              <a:t>…mais qui agit avec des ONG et des mouvements du Sud partenaires…</a:t>
            </a:r>
          </a:p>
          <a:p>
            <a:r>
              <a:rPr lang="fr-CA" dirty="0" smtClean="0"/>
              <a:t>…sur des enjeux conjointement identifiés</a:t>
            </a:r>
          </a:p>
          <a:p>
            <a:endParaRPr lang="fr-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linds(horizont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A" dirty="0" smtClean="0"/>
              <a:t>Une organisation de transformation sociale</a:t>
            </a:r>
            <a:endParaRPr lang="fr-CA" dirty="0"/>
          </a:p>
        </p:txBody>
      </p:sp>
      <p:sp>
        <p:nvSpPr>
          <p:cNvPr id="3" name="Espace réservé du contenu 2"/>
          <p:cNvSpPr>
            <a:spLocks noGrp="1"/>
          </p:cNvSpPr>
          <p:nvPr>
            <p:ph idx="1"/>
          </p:nvPr>
        </p:nvSpPr>
        <p:spPr/>
        <p:txBody>
          <a:bodyPr/>
          <a:lstStyle/>
          <a:p>
            <a:r>
              <a:rPr lang="fr-CA" dirty="0" smtClean="0"/>
              <a:t>Vision du développement</a:t>
            </a:r>
          </a:p>
          <a:p>
            <a:pPr lvl="1"/>
            <a:r>
              <a:rPr lang="fr-CA" dirty="0" smtClean="0"/>
              <a:t>Long terme</a:t>
            </a:r>
          </a:p>
          <a:p>
            <a:pPr lvl="1"/>
            <a:r>
              <a:rPr lang="fr-CA" dirty="0" smtClean="0"/>
              <a:t>Égalité entre les femmes et les hommes</a:t>
            </a:r>
          </a:p>
          <a:p>
            <a:pPr lvl="1"/>
            <a:r>
              <a:rPr lang="fr-CA" dirty="0" smtClean="0"/>
              <a:t>Durabilité écologique</a:t>
            </a:r>
          </a:p>
          <a:p>
            <a:r>
              <a:rPr lang="fr-CA" dirty="0" smtClean="0"/>
              <a:t>Stratégie sociopolitique</a:t>
            </a:r>
          </a:p>
          <a:p>
            <a:pPr lvl="1"/>
            <a:r>
              <a:rPr lang="fr-CA" dirty="0" smtClean="0"/>
              <a:t>Renforcer les acteurs sociaux</a:t>
            </a:r>
          </a:p>
          <a:p>
            <a:pPr lvl="1"/>
            <a:r>
              <a:rPr lang="fr-CA" dirty="0" smtClean="0"/>
              <a:t>Soutenir l’organisation à la base</a:t>
            </a:r>
          </a:p>
          <a:p>
            <a:pPr lvl="1"/>
            <a:r>
              <a:rPr lang="fr-CA" dirty="0" smtClean="0"/>
              <a:t>Tisser des alliances et des réseaux</a:t>
            </a:r>
            <a:endParaRPr lang="fr-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Perspectives</a:t>
            </a:r>
            <a:endParaRPr lang="fr-CA" dirty="0"/>
          </a:p>
        </p:txBody>
      </p:sp>
      <p:sp>
        <p:nvSpPr>
          <p:cNvPr id="3" name="Espace réservé du contenu 2"/>
          <p:cNvSpPr>
            <a:spLocks noGrp="1"/>
          </p:cNvSpPr>
          <p:nvPr>
            <p:ph idx="1"/>
          </p:nvPr>
        </p:nvSpPr>
        <p:spPr/>
        <p:txBody>
          <a:bodyPr>
            <a:normAutofit lnSpcReduction="10000"/>
          </a:bodyPr>
          <a:lstStyle/>
          <a:p>
            <a:r>
              <a:rPr lang="fr-CA" dirty="0" smtClean="0"/>
              <a:t>Renforcer les mouvements sociaux pour </a:t>
            </a:r>
          </a:p>
          <a:p>
            <a:pPr lvl="1"/>
            <a:r>
              <a:rPr lang="fr-CA" dirty="0"/>
              <a:t>s</a:t>
            </a:r>
            <a:r>
              <a:rPr lang="fr-CA" dirty="0" smtClean="0"/>
              <a:t>outenir les initiatives locales</a:t>
            </a:r>
            <a:endParaRPr lang="fr-CA" dirty="0"/>
          </a:p>
          <a:p>
            <a:pPr lvl="1"/>
            <a:r>
              <a:rPr lang="fr-CA" dirty="0" smtClean="0"/>
              <a:t>revendiquer ou restaurer des États sociaux</a:t>
            </a:r>
          </a:p>
          <a:p>
            <a:r>
              <a:rPr lang="fr-CA" dirty="0" smtClean="0"/>
              <a:t>Promouvoir un changement de modèle de développement sur la base d’une économie plurielle et respectueuse de l’environnement</a:t>
            </a:r>
          </a:p>
          <a:p>
            <a:r>
              <a:rPr lang="fr-CA" dirty="0" smtClean="0"/>
              <a:t>Démocratisation et participation citoyenne</a:t>
            </a:r>
          </a:p>
          <a:p>
            <a:r>
              <a:rPr lang="fr-CA" i="1" dirty="0" err="1" smtClean="0"/>
              <a:t>Empowerment</a:t>
            </a:r>
            <a:r>
              <a:rPr lang="fr-CA" dirty="0" smtClean="0"/>
              <a:t> des femmes et des groupes de femmes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7"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7"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7"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7" presetClass="entr" presetSubtype="8"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7" presetClass="entr" presetSubtype="8"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108345" y="2584433"/>
            <a:ext cx="1441450" cy="647700"/>
          </a:xfrm>
          <a:prstGeom prst="rect">
            <a:avLst/>
          </a:prstGeom>
          <a:solidFill>
            <a:schemeClr val="bg1"/>
          </a:solidFill>
          <a:ln w="9525">
            <a:solidFill>
              <a:schemeClr val="tx1"/>
            </a:solidFill>
            <a:miter lim="800000"/>
            <a:headEnd/>
            <a:tailEnd/>
          </a:ln>
          <a:effectLst/>
        </p:spPr>
        <p:txBody>
          <a:bodyPr wrap="none" anchor="ctr"/>
          <a:lstStyle/>
          <a:p>
            <a:pPr algn="ctr"/>
            <a:r>
              <a:rPr lang="fr-CA" b="1" dirty="0">
                <a:latin typeface="Calibri" pitchFamily="34" charset="0"/>
                <a:ea typeface="ＭＳ Ｐゴシック" pitchFamily="16" charset="-128"/>
              </a:rPr>
              <a:t>Acteurs </a:t>
            </a:r>
          </a:p>
          <a:p>
            <a:pPr algn="ctr"/>
            <a:r>
              <a:rPr lang="fr-CA" b="1" dirty="0">
                <a:latin typeface="Calibri" pitchFamily="34" charset="0"/>
                <a:ea typeface="ＭＳ Ｐゴシック" pitchFamily="16" charset="-128"/>
              </a:rPr>
              <a:t>sociaux</a:t>
            </a:r>
          </a:p>
        </p:txBody>
      </p:sp>
      <p:sp>
        <p:nvSpPr>
          <p:cNvPr id="5" name="Rectangle 3"/>
          <p:cNvSpPr>
            <a:spLocks noChangeArrowheads="1"/>
          </p:cNvSpPr>
          <p:nvPr/>
        </p:nvSpPr>
        <p:spPr bwMode="auto">
          <a:xfrm>
            <a:off x="7429520" y="2584433"/>
            <a:ext cx="1511300" cy="647700"/>
          </a:xfrm>
          <a:prstGeom prst="rect">
            <a:avLst/>
          </a:prstGeom>
          <a:solidFill>
            <a:schemeClr val="bg1"/>
          </a:solidFill>
          <a:ln w="9525">
            <a:solidFill>
              <a:schemeClr val="tx1"/>
            </a:solidFill>
            <a:miter lim="800000"/>
            <a:headEnd/>
            <a:tailEnd/>
          </a:ln>
          <a:effectLst/>
        </p:spPr>
        <p:txBody>
          <a:bodyPr wrap="none" anchor="ctr"/>
          <a:lstStyle/>
          <a:p>
            <a:pPr algn="ctr"/>
            <a:r>
              <a:rPr lang="fr-CA" b="1" dirty="0">
                <a:latin typeface="Calibri" pitchFamily="34" charset="0"/>
                <a:ea typeface="ＭＳ Ｐゴシック" pitchFamily="16" charset="-128"/>
              </a:rPr>
              <a:t>Structures </a:t>
            </a:r>
          </a:p>
          <a:p>
            <a:pPr algn="ctr"/>
            <a:r>
              <a:rPr lang="fr-CA" b="1" dirty="0">
                <a:latin typeface="Calibri" pitchFamily="34" charset="0"/>
                <a:ea typeface="ＭＳ Ｐゴシック" pitchFamily="16" charset="-128"/>
              </a:rPr>
              <a:t>sociales</a:t>
            </a:r>
          </a:p>
        </p:txBody>
      </p:sp>
      <p:sp>
        <p:nvSpPr>
          <p:cNvPr id="6" name="AutoShape 4"/>
          <p:cNvSpPr>
            <a:spLocks noChangeArrowheads="1"/>
          </p:cNvSpPr>
          <p:nvPr/>
        </p:nvSpPr>
        <p:spPr bwMode="auto">
          <a:xfrm>
            <a:off x="5357818" y="1071546"/>
            <a:ext cx="2143140" cy="935038"/>
          </a:xfrm>
          <a:prstGeom prst="flowChartAlternateProcess">
            <a:avLst/>
          </a:prstGeom>
          <a:solidFill>
            <a:schemeClr val="bg1"/>
          </a:solidFill>
          <a:ln w="9525">
            <a:solidFill>
              <a:schemeClr val="tx1"/>
            </a:solidFill>
            <a:miter lim="800000"/>
            <a:headEnd/>
            <a:tailEnd/>
          </a:ln>
          <a:effectLst/>
        </p:spPr>
        <p:txBody>
          <a:bodyPr wrap="none" anchor="ctr"/>
          <a:lstStyle/>
          <a:p>
            <a:pPr algn="ctr"/>
            <a:r>
              <a:rPr lang="fr-CA" sz="2000" b="1" dirty="0">
                <a:solidFill>
                  <a:srgbClr val="349879"/>
                </a:solidFill>
                <a:latin typeface="Arial" pitchFamily="34" charset="0"/>
                <a:ea typeface="ＭＳ Ｐゴシック" pitchFamily="16" charset="-128"/>
                <a:cs typeface="Arial" pitchFamily="34" charset="0"/>
              </a:rPr>
              <a:t>Intériorisation/</a:t>
            </a:r>
          </a:p>
          <a:p>
            <a:pPr algn="ctr"/>
            <a:r>
              <a:rPr lang="fr-CA" sz="2000" b="1" dirty="0">
                <a:solidFill>
                  <a:srgbClr val="349879"/>
                </a:solidFill>
                <a:latin typeface="Arial" pitchFamily="34" charset="0"/>
                <a:ea typeface="ＭＳ Ｐゴシック" pitchFamily="16" charset="-128"/>
                <a:cs typeface="Arial" pitchFamily="34" charset="0"/>
              </a:rPr>
              <a:t>réinterprétation</a:t>
            </a:r>
          </a:p>
          <a:p>
            <a:pPr algn="ctr"/>
            <a:r>
              <a:rPr lang="fr-CA" sz="2000" b="1" dirty="0">
                <a:solidFill>
                  <a:srgbClr val="349879"/>
                </a:solidFill>
                <a:latin typeface="Arial" pitchFamily="34" charset="0"/>
                <a:ea typeface="ＭＳ Ｐゴシック" pitchFamily="16" charset="-128"/>
                <a:cs typeface="Arial" pitchFamily="34" charset="0"/>
              </a:rPr>
              <a:t>culturelles</a:t>
            </a:r>
          </a:p>
        </p:txBody>
      </p:sp>
      <p:sp>
        <p:nvSpPr>
          <p:cNvPr id="7" name="AutoShape 5"/>
          <p:cNvSpPr>
            <a:spLocks noChangeArrowheads="1"/>
          </p:cNvSpPr>
          <p:nvPr/>
        </p:nvSpPr>
        <p:spPr bwMode="auto">
          <a:xfrm>
            <a:off x="5413395" y="4529120"/>
            <a:ext cx="1296988" cy="792163"/>
          </a:xfrm>
          <a:prstGeom prst="flowChartAlternateProcess">
            <a:avLst/>
          </a:prstGeom>
          <a:solidFill>
            <a:schemeClr val="bg1"/>
          </a:solidFill>
          <a:ln w="9525">
            <a:solidFill>
              <a:schemeClr val="tx1"/>
            </a:solidFill>
            <a:miter lim="800000"/>
            <a:headEnd/>
            <a:tailEnd/>
          </a:ln>
          <a:effectLst/>
        </p:spPr>
        <p:txBody>
          <a:bodyPr wrap="none" anchor="ctr"/>
          <a:lstStyle/>
          <a:p>
            <a:pPr algn="ctr"/>
            <a:r>
              <a:rPr lang="fr-CA" b="1" dirty="0">
                <a:latin typeface="Calibri" pitchFamily="34" charset="0"/>
                <a:ea typeface="ＭＳ Ｐゴシック" pitchFamily="16" charset="-128"/>
              </a:rPr>
              <a:t>Institutions </a:t>
            </a:r>
          </a:p>
          <a:p>
            <a:pPr algn="ctr"/>
            <a:r>
              <a:rPr lang="fr-CA" b="1" dirty="0">
                <a:latin typeface="Calibri" pitchFamily="34" charset="0"/>
                <a:ea typeface="ＭＳ Ｐゴシック" pitchFamily="16" charset="-128"/>
              </a:rPr>
              <a:t>sociales</a:t>
            </a:r>
          </a:p>
        </p:txBody>
      </p:sp>
      <p:sp>
        <p:nvSpPr>
          <p:cNvPr id="8" name="AutoShape 6"/>
          <p:cNvSpPr>
            <a:spLocks noChangeArrowheads="1"/>
          </p:cNvSpPr>
          <p:nvPr/>
        </p:nvSpPr>
        <p:spPr bwMode="auto">
          <a:xfrm>
            <a:off x="5776929" y="2092297"/>
            <a:ext cx="504825" cy="2376487"/>
          </a:xfrm>
          <a:prstGeom prst="upArrow">
            <a:avLst>
              <a:gd name="adj1" fmla="val 50000"/>
              <a:gd name="adj2" fmla="val 117689"/>
            </a:avLst>
          </a:prstGeom>
          <a:solidFill>
            <a:schemeClr val="accent6">
              <a:lumMod val="75000"/>
            </a:schemeClr>
          </a:solidFill>
          <a:ln w="9525">
            <a:solidFill>
              <a:schemeClr val="tx1"/>
            </a:solidFill>
            <a:miter lim="800000"/>
            <a:headEnd/>
            <a:tailEnd/>
          </a:ln>
          <a:effectLst/>
        </p:spPr>
        <p:txBody>
          <a:bodyPr wrap="none" anchor="ctr"/>
          <a:lstStyle/>
          <a:p>
            <a:endParaRPr lang="en-US"/>
          </a:p>
        </p:txBody>
      </p:sp>
      <p:sp>
        <p:nvSpPr>
          <p:cNvPr id="9" name="AutoShape 7"/>
          <p:cNvSpPr>
            <a:spLocks noChangeArrowheads="1"/>
          </p:cNvSpPr>
          <p:nvPr/>
        </p:nvSpPr>
        <p:spPr bwMode="auto">
          <a:xfrm>
            <a:off x="6708795" y="3305158"/>
            <a:ext cx="2089150" cy="1800225"/>
          </a:xfrm>
          <a:custGeom>
            <a:avLst/>
            <a:gdLst>
              <a:gd name="G0" fmla="+- 9257 0 0"/>
              <a:gd name="G1" fmla="+- 16653 0 0"/>
              <a:gd name="G2" fmla="+- 7199 0 0"/>
              <a:gd name="G3" fmla="*/ 9257 1 2"/>
              <a:gd name="G4" fmla="+- G3 10800 0"/>
              <a:gd name="G5" fmla="+- 21600 9257 16653"/>
              <a:gd name="G6" fmla="+- 16653 7199 0"/>
              <a:gd name="G7" fmla="*/ G6 1 2"/>
              <a:gd name="G8" fmla="*/ 16653 2 1"/>
              <a:gd name="G9" fmla="+- G8 0 21600"/>
              <a:gd name="G10" fmla="*/ 21600 G0 G1"/>
              <a:gd name="G11" fmla="*/ 21600 G4 G1"/>
              <a:gd name="G12" fmla="*/ 21600 G5 G1"/>
              <a:gd name="G13" fmla="*/ 21600 G7 G1"/>
              <a:gd name="G14" fmla="*/ 16653 1 2"/>
              <a:gd name="G15" fmla="+- G5 0 G4"/>
              <a:gd name="G16" fmla="+- G0 0 G4"/>
              <a:gd name="G17" fmla="*/ G2 G15 G16"/>
              <a:gd name="T0" fmla="*/ 15429 w 21600"/>
              <a:gd name="T1" fmla="*/ 0 h 21600"/>
              <a:gd name="T2" fmla="*/ 9257 w 21600"/>
              <a:gd name="T3" fmla="*/ 7199 h 21600"/>
              <a:gd name="T4" fmla="*/ 0 w 21600"/>
              <a:gd name="T5" fmla="*/ 20012 h 21600"/>
              <a:gd name="T6" fmla="*/ 8327 w 21600"/>
              <a:gd name="T7" fmla="*/ 21600 h 21600"/>
              <a:gd name="T8" fmla="*/ 16653 w 21600"/>
              <a:gd name="T9" fmla="*/ 15469 h 21600"/>
              <a:gd name="T10" fmla="*/ 21600 w 21600"/>
              <a:gd name="T11" fmla="*/ 7199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199"/>
                </a:lnTo>
                <a:lnTo>
                  <a:pt x="14204" y="7199"/>
                </a:lnTo>
                <a:lnTo>
                  <a:pt x="14204" y="18423"/>
                </a:lnTo>
                <a:lnTo>
                  <a:pt x="0" y="18423"/>
                </a:lnTo>
                <a:lnTo>
                  <a:pt x="0" y="21600"/>
                </a:lnTo>
                <a:lnTo>
                  <a:pt x="16653" y="21600"/>
                </a:lnTo>
                <a:lnTo>
                  <a:pt x="16653" y="7199"/>
                </a:lnTo>
                <a:lnTo>
                  <a:pt x="21600" y="7199"/>
                </a:lnTo>
                <a:close/>
              </a:path>
            </a:pathLst>
          </a:custGeom>
          <a:solidFill>
            <a:schemeClr val="accent6">
              <a:lumMod val="75000"/>
            </a:schemeClr>
          </a:solidFill>
          <a:ln w="9525">
            <a:solidFill>
              <a:schemeClr val="tx1"/>
            </a:solidFill>
            <a:miter lim="800000"/>
            <a:headEnd/>
            <a:tailEnd/>
          </a:ln>
          <a:effectLst/>
        </p:spPr>
        <p:txBody>
          <a:bodyPr wrap="none" anchor="ctr"/>
          <a:lstStyle/>
          <a:p>
            <a:endParaRPr lang="en-US"/>
          </a:p>
        </p:txBody>
      </p:sp>
      <p:sp>
        <p:nvSpPr>
          <p:cNvPr id="10" name="AutoShape 8"/>
          <p:cNvSpPr>
            <a:spLocks noChangeArrowheads="1"/>
          </p:cNvSpPr>
          <p:nvPr/>
        </p:nvSpPr>
        <p:spPr bwMode="auto">
          <a:xfrm rot="5400000">
            <a:off x="3288526" y="3556777"/>
            <a:ext cx="2376487" cy="1727200"/>
          </a:xfrm>
          <a:custGeom>
            <a:avLst/>
            <a:gdLst>
              <a:gd name="G0" fmla="+- 9257 0 0"/>
              <a:gd name="G1" fmla="+- 16653 0 0"/>
              <a:gd name="G2" fmla="+- 7199 0 0"/>
              <a:gd name="G3" fmla="*/ 9257 1 2"/>
              <a:gd name="G4" fmla="+- G3 10800 0"/>
              <a:gd name="G5" fmla="+- 21600 9257 16653"/>
              <a:gd name="G6" fmla="+- 16653 7199 0"/>
              <a:gd name="G7" fmla="*/ G6 1 2"/>
              <a:gd name="G8" fmla="*/ 16653 2 1"/>
              <a:gd name="G9" fmla="+- G8 0 21600"/>
              <a:gd name="G10" fmla="*/ 21600 G0 G1"/>
              <a:gd name="G11" fmla="*/ 21600 G4 G1"/>
              <a:gd name="G12" fmla="*/ 21600 G5 G1"/>
              <a:gd name="G13" fmla="*/ 21600 G7 G1"/>
              <a:gd name="G14" fmla="*/ 16653 1 2"/>
              <a:gd name="G15" fmla="+- G5 0 G4"/>
              <a:gd name="G16" fmla="+- G0 0 G4"/>
              <a:gd name="G17" fmla="*/ G2 G15 G16"/>
              <a:gd name="T0" fmla="*/ 15429 w 21600"/>
              <a:gd name="T1" fmla="*/ 0 h 21600"/>
              <a:gd name="T2" fmla="*/ 9257 w 21600"/>
              <a:gd name="T3" fmla="*/ 7199 h 21600"/>
              <a:gd name="T4" fmla="*/ 0 w 21600"/>
              <a:gd name="T5" fmla="*/ 20012 h 21600"/>
              <a:gd name="T6" fmla="*/ 8327 w 21600"/>
              <a:gd name="T7" fmla="*/ 21600 h 21600"/>
              <a:gd name="T8" fmla="*/ 16653 w 21600"/>
              <a:gd name="T9" fmla="*/ 15469 h 21600"/>
              <a:gd name="T10" fmla="*/ 21600 w 21600"/>
              <a:gd name="T11" fmla="*/ 7199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199"/>
                </a:lnTo>
                <a:lnTo>
                  <a:pt x="14204" y="7199"/>
                </a:lnTo>
                <a:lnTo>
                  <a:pt x="14204" y="18423"/>
                </a:lnTo>
                <a:lnTo>
                  <a:pt x="0" y="18423"/>
                </a:lnTo>
                <a:lnTo>
                  <a:pt x="0" y="21600"/>
                </a:lnTo>
                <a:lnTo>
                  <a:pt x="16653" y="21600"/>
                </a:lnTo>
                <a:lnTo>
                  <a:pt x="16653" y="7199"/>
                </a:lnTo>
                <a:lnTo>
                  <a:pt x="21600" y="7199"/>
                </a:lnTo>
                <a:close/>
              </a:path>
            </a:pathLst>
          </a:custGeom>
          <a:solidFill>
            <a:schemeClr val="accent6">
              <a:lumMod val="75000"/>
            </a:schemeClr>
          </a:solidFill>
          <a:ln w="9525">
            <a:solidFill>
              <a:schemeClr val="tx1"/>
            </a:solidFill>
            <a:miter lim="800000"/>
            <a:headEnd/>
            <a:tailEnd/>
          </a:ln>
          <a:effectLst/>
        </p:spPr>
        <p:txBody>
          <a:bodyPr wrap="none" anchor="ctr"/>
          <a:lstStyle/>
          <a:p>
            <a:endParaRPr lang="en-US"/>
          </a:p>
        </p:txBody>
      </p:sp>
      <p:sp>
        <p:nvSpPr>
          <p:cNvPr id="11" name="AutoShape 9"/>
          <p:cNvSpPr>
            <a:spLocks noChangeArrowheads="1"/>
          </p:cNvSpPr>
          <p:nvPr/>
        </p:nvSpPr>
        <p:spPr bwMode="auto">
          <a:xfrm rot="16200000">
            <a:off x="7068364" y="1289826"/>
            <a:ext cx="1657350" cy="935038"/>
          </a:xfrm>
          <a:custGeom>
            <a:avLst/>
            <a:gdLst>
              <a:gd name="G0" fmla="+- 9257 0 0"/>
              <a:gd name="G1" fmla="+- 16653 0 0"/>
              <a:gd name="G2" fmla="+- 7199 0 0"/>
              <a:gd name="G3" fmla="*/ 9257 1 2"/>
              <a:gd name="G4" fmla="+- G3 10800 0"/>
              <a:gd name="G5" fmla="+- 21600 9257 16653"/>
              <a:gd name="G6" fmla="+- 16653 7199 0"/>
              <a:gd name="G7" fmla="*/ G6 1 2"/>
              <a:gd name="G8" fmla="*/ 16653 2 1"/>
              <a:gd name="G9" fmla="+- G8 0 21600"/>
              <a:gd name="G10" fmla="*/ 21600 G0 G1"/>
              <a:gd name="G11" fmla="*/ 21600 G4 G1"/>
              <a:gd name="G12" fmla="*/ 21600 G5 G1"/>
              <a:gd name="G13" fmla="*/ 21600 G7 G1"/>
              <a:gd name="G14" fmla="*/ 16653 1 2"/>
              <a:gd name="G15" fmla="+- G5 0 G4"/>
              <a:gd name="G16" fmla="+- G0 0 G4"/>
              <a:gd name="G17" fmla="*/ G2 G15 G16"/>
              <a:gd name="T0" fmla="*/ 15429 w 21600"/>
              <a:gd name="T1" fmla="*/ 0 h 21600"/>
              <a:gd name="T2" fmla="*/ 9257 w 21600"/>
              <a:gd name="T3" fmla="*/ 7199 h 21600"/>
              <a:gd name="T4" fmla="*/ 0 w 21600"/>
              <a:gd name="T5" fmla="*/ 20012 h 21600"/>
              <a:gd name="T6" fmla="*/ 8327 w 21600"/>
              <a:gd name="T7" fmla="*/ 21600 h 21600"/>
              <a:gd name="T8" fmla="*/ 16653 w 21600"/>
              <a:gd name="T9" fmla="*/ 15469 h 21600"/>
              <a:gd name="T10" fmla="*/ 21600 w 21600"/>
              <a:gd name="T11" fmla="*/ 7199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199"/>
                </a:lnTo>
                <a:lnTo>
                  <a:pt x="14204" y="7199"/>
                </a:lnTo>
                <a:lnTo>
                  <a:pt x="14204" y="18423"/>
                </a:lnTo>
                <a:lnTo>
                  <a:pt x="0" y="18423"/>
                </a:lnTo>
                <a:lnTo>
                  <a:pt x="0" y="21600"/>
                </a:lnTo>
                <a:lnTo>
                  <a:pt x="16653" y="21600"/>
                </a:lnTo>
                <a:lnTo>
                  <a:pt x="16653" y="7199"/>
                </a:lnTo>
                <a:lnTo>
                  <a:pt x="21600" y="7199"/>
                </a:lnTo>
                <a:close/>
              </a:path>
            </a:pathLst>
          </a:custGeom>
          <a:solidFill>
            <a:schemeClr val="accent6">
              <a:lumMod val="75000"/>
            </a:schemeClr>
          </a:solidFill>
          <a:ln w="9525">
            <a:solidFill>
              <a:schemeClr val="tx1"/>
            </a:solidFill>
            <a:miter lim="800000"/>
            <a:headEnd/>
            <a:tailEnd/>
          </a:ln>
          <a:effectLst/>
        </p:spPr>
        <p:txBody>
          <a:bodyPr wrap="none" anchor="ctr"/>
          <a:lstStyle/>
          <a:p>
            <a:endParaRPr lang="en-US"/>
          </a:p>
        </p:txBody>
      </p:sp>
      <p:sp>
        <p:nvSpPr>
          <p:cNvPr id="12" name="AutoShape 10"/>
          <p:cNvSpPr>
            <a:spLocks noChangeArrowheads="1"/>
          </p:cNvSpPr>
          <p:nvPr/>
        </p:nvSpPr>
        <p:spPr bwMode="auto">
          <a:xfrm rot="10800000">
            <a:off x="3108345" y="1431908"/>
            <a:ext cx="2232025" cy="1081087"/>
          </a:xfrm>
          <a:custGeom>
            <a:avLst/>
            <a:gdLst>
              <a:gd name="G0" fmla="+- 9257 0 0"/>
              <a:gd name="G1" fmla="+- 16653 0 0"/>
              <a:gd name="G2" fmla="+- 7199 0 0"/>
              <a:gd name="G3" fmla="*/ 9257 1 2"/>
              <a:gd name="G4" fmla="+- G3 10800 0"/>
              <a:gd name="G5" fmla="+- 21600 9257 16653"/>
              <a:gd name="G6" fmla="+- 16653 7199 0"/>
              <a:gd name="G7" fmla="*/ G6 1 2"/>
              <a:gd name="G8" fmla="*/ 16653 2 1"/>
              <a:gd name="G9" fmla="+- G8 0 21600"/>
              <a:gd name="G10" fmla="*/ 21600 G0 G1"/>
              <a:gd name="G11" fmla="*/ 21600 G4 G1"/>
              <a:gd name="G12" fmla="*/ 21600 G5 G1"/>
              <a:gd name="G13" fmla="*/ 21600 G7 G1"/>
              <a:gd name="G14" fmla="*/ 16653 1 2"/>
              <a:gd name="G15" fmla="+- G5 0 G4"/>
              <a:gd name="G16" fmla="+- G0 0 G4"/>
              <a:gd name="G17" fmla="*/ G2 G15 G16"/>
              <a:gd name="T0" fmla="*/ 15429 w 21600"/>
              <a:gd name="T1" fmla="*/ 0 h 21600"/>
              <a:gd name="T2" fmla="*/ 9257 w 21600"/>
              <a:gd name="T3" fmla="*/ 7199 h 21600"/>
              <a:gd name="T4" fmla="*/ 0 w 21600"/>
              <a:gd name="T5" fmla="*/ 20012 h 21600"/>
              <a:gd name="T6" fmla="*/ 8327 w 21600"/>
              <a:gd name="T7" fmla="*/ 21600 h 21600"/>
              <a:gd name="T8" fmla="*/ 16653 w 21600"/>
              <a:gd name="T9" fmla="*/ 15469 h 21600"/>
              <a:gd name="T10" fmla="*/ 21600 w 21600"/>
              <a:gd name="T11" fmla="*/ 7199 h 21600"/>
              <a:gd name="T12" fmla="*/ 17694720 60000 65536"/>
              <a:gd name="T13" fmla="*/ 11796480 60000 65536"/>
              <a:gd name="T14" fmla="*/ 11796480 60000 65536"/>
              <a:gd name="T15" fmla="*/ 5898240 60000 65536"/>
              <a:gd name="T16" fmla="*/ 0 60000 65536"/>
              <a:gd name="T17" fmla="*/ 0 60000 65536"/>
              <a:gd name="T18" fmla="*/ 0 w 21600"/>
              <a:gd name="T19" fmla="*/ G12 h 21600"/>
              <a:gd name="T20" fmla="*/ G1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199"/>
                </a:lnTo>
                <a:lnTo>
                  <a:pt x="14204" y="7199"/>
                </a:lnTo>
                <a:lnTo>
                  <a:pt x="14204" y="18423"/>
                </a:lnTo>
                <a:lnTo>
                  <a:pt x="0" y="18423"/>
                </a:lnTo>
                <a:lnTo>
                  <a:pt x="0" y="21600"/>
                </a:lnTo>
                <a:lnTo>
                  <a:pt x="16653" y="21600"/>
                </a:lnTo>
                <a:lnTo>
                  <a:pt x="16653" y="7199"/>
                </a:lnTo>
                <a:lnTo>
                  <a:pt x="21600" y="7199"/>
                </a:lnTo>
                <a:close/>
              </a:path>
            </a:pathLst>
          </a:custGeom>
          <a:solidFill>
            <a:schemeClr val="accent6">
              <a:lumMod val="75000"/>
            </a:schemeClr>
          </a:solidFill>
          <a:ln w="9525">
            <a:solidFill>
              <a:schemeClr val="tx1"/>
            </a:solidFill>
            <a:miter lim="800000"/>
            <a:headEnd/>
            <a:tailEnd/>
          </a:ln>
          <a:effectLst/>
        </p:spPr>
        <p:txBody>
          <a:bodyPr wrap="none" anchor="ctr"/>
          <a:lstStyle/>
          <a:p>
            <a:endParaRPr lang="en-US"/>
          </a:p>
        </p:txBody>
      </p:sp>
      <p:sp>
        <p:nvSpPr>
          <p:cNvPr id="13" name="Text Box 16"/>
          <p:cNvSpPr txBox="1">
            <a:spLocks noChangeArrowheads="1"/>
          </p:cNvSpPr>
          <p:nvPr/>
        </p:nvSpPr>
        <p:spPr bwMode="auto">
          <a:xfrm>
            <a:off x="2928926" y="571480"/>
            <a:ext cx="3005951" cy="369332"/>
          </a:xfrm>
          <a:prstGeom prst="rect">
            <a:avLst/>
          </a:prstGeom>
          <a:noFill/>
          <a:ln w="9525">
            <a:noFill/>
            <a:miter lim="800000"/>
            <a:headEnd/>
            <a:tailEnd/>
          </a:ln>
          <a:effectLst/>
        </p:spPr>
        <p:txBody>
          <a:bodyPr wrap="none">
            <a:spAutoFit/>
          </a:bodyPr>
          <a:lstStyle/>
          <a:p>
            <a:r>
              <a:rPr lang="fr-CA" b="1" dirty="0">
                <a:solidFill>
                  <a:srgbClr val="349879"/>
                </a:solidFill>
                <a:latin typeface="Arial" pitchFamily="34" charset="0"/>
                <a:ea typeface="ＭＳ Ｐゴシック" pitchFamily="16" charset="-128"/>
                <a:cs typeface="Arial" pitchFamily="34" charset="0"/>
              </a:rPr>
              <a:t>Possibilités de résistance</a:t>
            </a:r>
          </a:p>
        </p:txBody>
      </p:sp>
      <p:sp>
        <p:nvSpPr>
          <p:cNvPr id="14" name="Line 17"/>
          <p:cNvSpPr>
            <a:spLocks noChangeShapeType="1"/>
          </p:cNvSpPr>
          <p:nvPr/>
        </p:nvSpPr>
        <p:spPr bwMode="auto">
          <a:xfrm flipH="1" flipV="1">
            <a:off x="3500429" y="1071546"/>
            <a:ext cx="255615" cy="360362"/>
          </a:xfrm>
          <a:prstGeom prst="line">
            <a:avLst/>
          </a:prstGeom>
          <a:noFill/>
          <a:ln w="38100">
            <a:solidFill>
              <a:schemeClr val="tx1"/>
            </a:solidFill>
            <a:round/>
            <a:headEnd/>
            <a:tailEnd/>
          </a:ln>
          <a:effectLst/>
        </p:spPr>
        <p:txBody>
          <a:bodyPr/>
          <a:lstStyle/>
          <a:p>
            <a:endParaRPr lang="en-US"/>
          </a:p>
        </p:txBody>
      </p:sp>
      <p:sp>
        <p:nvSpPr>
          <p:cNvPr id="15" name="Text Box 18"/>
          <p:cNvSpPr txBox="1">
            <a:spLocks noChangeArrowheads="1"/>
          </p:cNvSpPr>
          <p:nvPr/>
        </p:nvSpPr>
        <p:spPr bwMode="auto">
          <a:xfrm>
            <a:off x="2244745" y="5989620"/>
            <a:ext cx="2724150" cy="366713"/>
          </a:xfrm>
          <a:prstGeom prst="rect">
            <a:avLst/>
          </a:prstGeom>
          <a:noFill/>
          <a:ln w="9525">
            <a:noFill/>
            <a:miter lim="800000"/>
            <a:headEnd/>
            <a:tailEnd/>
          </a:ln>
          <a:effectLst/>
        </p:spPr>
        <p:txBody>
          <a:bodyPr wrap="none">
            <a:spAutoFit/>
          </a:bodyPr>
          <a:lstStyle/>
          <a:p>
            <a:r>
              <a:rPr lang="fr-CA" b="1" dirty="0">
                <a:solidFill>
                  <a:srgbClr val="349879"/>
                </a:solidFill>
                <a:latin typeface="Arial" pitchFamily="34" charset="0"/>
                <a:ea typeface="ＭＳ Ｐゴシック" pitchFamily="16" charset="-128"/>
                <a:cs typeface="Arial" pitchFamily="34" charset="0"/>
              </a:rPr>
              <a:t>Possibilités d’influence</a:t>
            </a:r>
          </a:p>
        </p:txBody>
      </p:sp>
      <p:sp>
        <p:nvSpPr>
          <p:cNvPr id="16" name="Line 19"/>
          <p:cNvSpPr>
            <a:spLocks noChangeShapeType="1"/>
          </p:cNvSpPr>
          <p:nvPr/>
        </p:nvSpPr>
        <p:spPr bwMode="auto">
          <a:xfrm flipH="1">
            <a:off x="3252808" y="4816458"/>
            <a:ext cx="360362" cy="1008062"/>
          </a:xfrm>
          <a:prstGeom prst="line">
            <a:avLst/>
          </a:prstGeom>
          <a:noFill/>
          <a:ln w="38100">
            <a:solidFill>
              <a:schemeClr val="tx1"/>
            </a:solidFill>
            <a:round/>
            <a:headEnd/>
            <a:tailEnd/>
          </a:ln>
          <a:effectLst/>
        </p:spPr>
        <p:txBody>
          <a:bodyPr/>
          <a:lstStyle/>
          <a:p>
            <a:endParaRPr lang="en-US"/>
          </a:p>
        </p:txBody>
      </p:sp>
      <p:sp>
        <p:nvSpPr>
          <p:cNvPr id="17" name="Line 20"/>
          <p:cNvSpPr>
            <a:spLocks noChangeShapeType="1"/>
          </p:cNvSpPr>
          <p:nvPr/>
        </p:nvSpPr>
        <p:spPr bwMode="auto">
          <a:xfrm flipH="1">
            <a:off x="2389208" y="2871770"/>
            <a:ext cx="719137" cy="433388"/>
          </a:xfrm>
          <a:prstGeom prst="line">
            <a:avLst/>
          </a:prstGeom>
          <a:noFill/>
          <a:ln w="28575">
            <a:solidFill>
              <a:schemeClr val="tx1"/>
            </a:solidFill>
            <a:prstDash val="sysDot"/>
            <a:round/>
            <a:headEnd/>
            <a:tailEnd/>
          </a:ln>
          <a:effectLst/>
        </p:spPr>
        <p:txBody>
          <a:bodyPr/>
          <a:lstStyle/>
          <a:p>
            <a:endParaRPr lang="en-US"/>
          </a:p>
        </p:txBody>
      </p:sp>
      <p:sp>
        <p:nvSpPr>
          <p:cNvPr id="18" name="Oval 21"/>
          <p:cNvSpPr>
            <a:spLocks noChangeArrowheads="1"/>
          </p:cNvSpPr>
          <p:nvPr/>
        </p:nvSpPr>
        <p:spPr bwMode="auto">
          <a:xfrm>
            <a:off x="2173308" y="5824520"/>
            <a:ext cx="2879725" cy="792163"/>
          </a:xfrm>
          <a:prstGeom prst="ellipse">
            <a:avLst/>
          </a:prstGeom>
          <a:noFill/>
          <a:ln w="28575">
            <a:solidFill>
              <a:schemeClr val="tx1"/>
            </a:solidFill>
            <a:round/>
            <a:headEnd/>
            <a:tailEnd/>
          </a:ln>
          <a:effectLst/>
        </p:spPr>
        <p:txBody>
          <a:bodyPr wrap="none" anchor="ctr"/>
          <a:lstStyle/>
          <a:p>
            <a:endParaRPr lang="en-US"/>
          </a:p>
        </p:txBody>
      </p:sp>
      <p:sp>
        <p:nvSpPr>
          <p:cNvPr id="19" name="Oval 22"/>
          <p:cNvSpPr>
            <a:spLocks noChangeArrowheads="1"/>
          </p:cNvSpPr>
          <p:nvPr/>
        </p:nvSpPr>
        <p:spPr bwMode="auto">
          <a:xfrm>
            <a:off x="2857488" y="357166"/>
            <a:ext cx="3095625" cy="720725"/>
          </a:xfrm>
          <a:prstGeom prst="ellipse">
            <a:avLst/>
          </a:prstGeom>
          <a:noFill/>
          <a:ln w="28575">
            <a:solidFill>
              <a:schemeClr val="tx1"/>
            </a:solidFill>
            <a:round/>
            <a:headEnd/>
            <a:tailEnd/>
          </a:ln>
          <a:effectLst/>
        </p:spPr>
        <p:txBody>
          <a:bodyPr wrap="none" anchor="ctr"/>
          <a:lstStyle/>
          <a:p>
            <a:endParaRPr lang="en-US"/>
          </a:p>
        </p:txBody>
      </p:sp>
      <p:sp>
        <p:nvSpPr>
          <p:cNvPr id="21" name="Text Box 11"/>
          <p:cNvSpPr txBox="1">
            <a:spLocks noChangeArrowheads="1"/>
          </p:cNvSpPr>
          <p:nvPr/>
        </p:nvSpPr>
        <p:spPr bwMode="auto">
          <a:xfrm>
            <a:off x="1285852" y="3357562"/>
            <a:ext cx="2160589" cy="923330"/>
          </a:xfrm>
          <a:prstGeom prst="rect">
            <a:avLst/>
          </a:prstGeom>
          <a:noFill/>
          <a:ln w="9525">
            <a:noFill/>
            <a:miter lim="800000"/>
            <a:headEnd/>
            <a:tailEnd/>
          </a:ln>
          <a:effectLst/>
        </p:spPr>
        <p:txBody>
          <a:bodyPr wrap="square">
            <a:spAutoFit/>
          </a:bodyPr>
          <a:lstStyle/>
          <a:p>
            <a:r>
              <a:rPr lang="fr-CA" b="1" dirty="0">
                <a:solidFill>
                  <a:srgbClr val="349879"/>
                </a:solidFill>
                <a:latin typeface="Arial" pitchFamily="34" charset="0"/>
                <a:ea typeface="ＭＳ Ｐゴシック" pitchFamily="16" charset="-128"/>
                <a:cs typeface="Arial" pitchFamily="34" charset="0"/>
              </a:rPr>
              <a:t>Dynamiques/</a:t>
            </a:r>
          </a:p>
          <a:p>
            <a:r>
              <a:rPr lang="fr-CA" b="1" dirty="0">
                <a:solidFill>
                  <a:srgbClr val="349879"/>
                </a:solidFill>
                <a:latin typeface="Arial" pitchFamily="34" charset="0"/>
                <a:ea typeface="ＭＳ Ｐゴシック" pitchFamily="16" charset="-128"/>
                <a:cs typeface="Arial" pitchFamily="34" charset="0"/>
              </a:rPr>
              <a:t>divisions </a:t>
            </a:r>
          </a:p>
          <a:p>
            <a:r>
              <a:rPr lang="fr-CA" b="1" dirty="0">
                <a:solidFill>
                  <a:srgbClr val="349879"/>
                </a:solidFill>
                <a:latin typeface="Arial" pitchFamily="34" charset="0"/>
                <a:ea typeface="ＭＳ Ｐゴシック" pitchFamily="16" charset="-128"/>
                <a:cs typeface="Arial" pitchFamily="34" charset="0"/>
              </a:rPr>
              <a:t>entre les acteurs</a:t>
            </a:r>
          </a:p>
        </p:txBody>
      </p:sp>
      <p:sp>
        <p:nvSpPr>
          <p:cNvPr id="22" name="Ellipse 21"/>
          <p:cNvSpPr/>
          <p:nvPr/>
        </p:nvSpPr>
        <p:spPr>
          <a:xfrm>
            <a:off x="928662" y="3286124"/>
            <a:ext cx="2500330" cy="1143008"/>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4" name="Text Box 23"/>
          <p:cNvSpPr txBox="1">
            <a:spLocks noChangeArrowheads="1"/>
          </p:cNvSpPr>
          <p:nvPr/>
        </p:nvSpPr>
        <p:spPr bwMode="auto">
          <a:xfrm>
            <a:off x="1" y="1214422"/>
            <a:ext cx="769441" cy="5643578"/>
          </a:xfrm>
          <a:prstGeom prst="rect">
            <a:avLst/>
          </a:prstGeom>
          <a:noFill/>
          <a:ln w="9525">
            <a:noFill/>
            <a:miter lim="800000"/>
            <a:headEnd/>
            <a:tailEnd/>
          </a:ln>
          <a:effectLst/>
        </p:spPr>
        <p:txBody>
          <a:bodyPr vert="vert270" wrap="square">
            <a:spAutoFit/>
          </a:bodyPr>
          <a:lstStyle/>
          <a:p>
            <a:pPr algn="ctr" eaLnBrk="0" hangingPunct="0"/>
            <a:r>
              <a:rPr lang="fr-CA" sz="3800" b="1" dirty="0" smtClean="0">
                <a:solidFill>
                  <a:srgbClr val="349879"/>
                </a:solidFill>
                <a:latin typeface="Arial" pitchFamily="34" charset="0"/>
                <a:ea typeface="ＭＳ Ｐゴシック" pitchFamily="16" charset="-128"/>
                <a:cs typeface="Arial" pitchFamily="34" charset="0"/>
              </a:rPr>
              <a:t>Dynamiques culturelles</a:t>
            </a:r>
            <a:endParaRPr lang="fr-FR" sz="3800" b="1" dirty="0">
              <a:solidFill>
                <a:srgbClr val="349879"/>
              </a:solidFill>
              <a:latin typeface="Arial" pitchFamily="34" charset="0"/>
              <a:ea typeface="ＭＳ Ｐゴシック" pitchFamily="16" charset="-128"/>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decel="50000" fill="hold">
                                          <p:stCondLst>
                                            <p:cond delay="0"/>
                                          </p:stCondLst>
                                        </p:cTn>
                                        <p:tgtEl>
                                          <p:spTgt spid="7"/>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
                                        </p:tgtEl>
                                        <p:attrNameLst>
                                          <p:attrName>ppt_w</p:attrName>
                                        </p:attrNameLst>
                                      </p:cBhvr>
                                      <p:tavLst>
                                        <p:tav tm="0">
                                          <p:val>
                                            <p:strVal val="#ppt_w*.05"/>
                                          </p:val>
                                        </p:tav>
                                        <p:tav tm="100000">
                                          <p:val>
                                            <p:strVal val="#ppt_w"/>
                                          </p:val>
                                        </p:tav>
                                      </p:tavLst>
                                    </p:anim>
                                    <p:anim calcmode="lin" valueType="num">
                                      <p:cBhvr>
                                        <p:cTn id="10" dur="1000" fill="hold"/>
                                        <p:tgtEl>
                                          <p:spTgt spid="7"/>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p:cTn id="17"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0" dur="1000" fill="hold"/>
                                        <p:tgtEl>
                                          <p:spTgt spid="8"/>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8"/>
                                        </p:tgtEl>
                                      </p:cBhvr>
                                    </p:animEffect>
                                  </p:childTnLst>
                                </p:cTn>
                              </p:par>
                              <p:par>
                                <p:cTn id="25" presetID="25" presetClass="entr" presetSubtype="0"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9"/>
                                        </p:tgtEl>
                                      </p:cBhvr>
                                    </p:animEffect>
                                  </p:childTnLst>
                                </p:cTn>
                              </p:par>
                              <p:par>
                                <p:cTn id="35" presetID="25"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p:cTn id="37"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38"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39"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40" dur="1000" fill="hold"/>
                                        <p:tgtEl>
                                          <p:spTgt spid="10"/>
                                        </p:tgtEl>
                                        <p:attrNameLst>
                                          <p:attrName>ppt_h</p:attrName>
                                        </p:attrNameLst>
                                      </p:cBhvr>
                                      <p:tavLst>
                                        <p:tav tm="0">
                                          <p:val>
                                            <p:strVal val="#ppt_h"/>
                                          </p:val>
                                        </p:tav>
                                        <p:tav tm="100000">
                                          <p:val>
                                            <p:strVal val="#ppt_h"/>
                                          </p:val>
                                        </p:tav>
                                      </p:tavLst>
                                    </p:anim>
                                    <p:anim calcmode="lin" valueType="num">
                                      <p:cBhvr>
                                        <p:cTn id="41"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42"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43"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44" dur="1000" decel="50000">
                                          <p:stCondLst>
                                            <p:cond delay="0"/>
                                          </p:stCondLst>
                                        </p:cTn>
                                        <p:tgtEl>
                                          <p:spTgt spid="10"/>
                                        </p:tgtEl>
                                      </p:cBhvr>
                                    </p:animEffect>
                                  </p:childTnLst>
                                </p:cTn>
                              </p:par>
                              <p:par>
                                <p:cTn id="45" presetID="25" presetClass="entr" presetSubtype="0" fill="hold" grpId="0" nodeType="with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48"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49"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50" dur="1000" fill="hold"/>
                                        <p:tgtEl>
                                          <p:spTgt spid="11"/>
                                        </p:tgtEl>
                                        <p:attrNameLst>
                                          <p:attrName>ppt_h</p:attrName>
                                        </p:attrNameLst>
                                      </p:cBhvr>
                                      <p:tavLst>
                                        <p:tav tm="0">
                                          <p:val>
                                            <p:strVal val="#ppt_h"/>
                                          </p:val>
                                        </p:tav>
                                        <p:tav tm="100000">
                                          <p:val>
                                            <p:strVal val="#ppt_h"/>
                                          </p:val>
                                        </p:tav>
                                      </p:tavLst>
                                    </p:anim>
                                    <p:anim calcmode="lin" valueType="num">
                                      <p:cBhvr>
                                        <p:cTn id="51"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52"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53"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54" dur="1000" decel="50000">
                                          <p:stCondLst>
                                            <p:cond delay="0"/>
                                          </p:stCondLst>
                                        </p:cTn>
                                        <p:tgtEl>
                                          <p:spTgt spid="11"/>
                                        </p:tgtEl>
                                      </p:cBhvr>
                                    </p:animEffect>
                                  </p:childTnLst>
                                </p:cTn>
                              </p:par>
                              <p:par>
                                <p:cTn id="55" presetID="25" presetClass="entr" presetSubtype="0" fill="hold" grpId="0" nodeType="with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p:cTn id="57"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58"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59"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60" dur="1000" fill="hold"/>
                                        <p:tgtEl>
                                          <p:spTgt spid="12"/>
                                        </p:tgtEl>
                                        <p:attrNameLst>
                                          <p:attrName>ppt_h</p:attrName>
                                        </p:attrNameLst>
                                      </p:cBhvr>
                                      <p:tavLst>
                                        <p:tav tm="0">
                                          <p:val>
                                            <p:strVal val="#ppt_h"/>
                                          </p:val>
                                        </p:tav>
                                        <p:tav tm="100000">
                                          <p:val>
                                            <p:strVal val="#ppt_h"/>
                                          </p:val>
                                        </p:tav>
                                      </p:tavLst>
                                    </p:anim>
                                    <p:anim calcmode="lin" valueType="num">
                                      <p:cBhvr>
                                        <p:cTn id="61"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62"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63"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64" dur="1000" decel="50000">
                                          <p:stCondLst>
                                            <p:cond delay="0"/>
                                          </p:stCondLst>
                                        </p:cTn>
                                        <p:tgtEl>
                                          <p:spTgt spid="12"/>
                                        </p:tgtEl>
                                      </p:cBhvr>
                                    </p:animEffect>
                                  </p:childTnLst>
                                </p:cTn>
                              </p:par>
                              <p:par>
                                <p:cTn id="65" presetID="25" presetClass="entr" presetSubtype="0" fill="hold" grpId="0" nodeType="withEffect">
                                  <p:stCondLst>
                                    <p:cond delay="0"/>
                                  </p:stCondLst>
                                  <p:childTnLst>
                                    <p:set>
                                      <p:cBhvr>
                                        <p:cTn id="66" dur="1" fill="hold">
                                          <p:stCondLst>
                                            <p:cond delay="0"/>
                                          </p:stCondLst>
                                        </p:cTn>
                                        <p:tgtEl>
                                          <p:spTgt spid="5"/>
                                        </p:tgtEl>
                                        <p:attrNameLst>
                                          <p:attrName>style.visibility</p:attrName>
                                        </p:attrNameLst>
                                      </p:cBhvr>
                                      <p:to>
                                        <p:strVal val="visible"/>
                                      </p:to>
                                    </p:set>
                                    <p:anim calcmode="lin" valueType="num">
                                      <p:cBhvr>
                                        <p:cTn id="67"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0" dur="1000" fill="hold"/>
                                        <p:tgtEl>
                                          <p:spTgt spid="5"/>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5"/>
                                        </p:tgtEl>
                                      </p:cBhvr>
                                    </p:animEffect>
                                  </p:childTnLst>
                                </p:cTn>
                              </p:par>
                              <p:par>
                                <p:cTn id="75" presetID="25" presetClass="entr" presetSubtype="0" fill="hold" grpId="0" nodeType="withEffect">
                                  <p:stCondLst>
                                    <p:cond delay="0"/>
                                  </p:stCondLst>
                                  <p:childTnLst>
                                    <p:set>
                                      <p:cBhvr>
                                        <p:cTn id="76" dur="1" fill="hold">
                                          <p:stCondLst>
                                            <p:cond delay="0"/>
                                          </p:stCondLst>
                                        </p:cTn>
                                        <p:tgtEl>
                                          <p:spTgt spid="4"/>
                                        </p:tgtEl>
                                        <p:attrNameLst>
                                          <p:attrName>style.visibility</p:attrName>
                                        </p:attrNameLst>
                                      </p:cBhvr>
                                      <p:to>
                                        <p:strVal val="visible"/>
                                      </p:to>
                                    </p:set>
                                    <p:anim calcmode="lin" valueType="num">
                                      <p:cBhvr>
                                        <p:cTn id="77" dur="500" decel="50000" fill="hold">
                                          <p:stCondLst>
                                            <p:cond delay="0"/>
                                          </p:stCondLst>
                                        </p:cTn>
                                        <p:tgtEl>
                                          <p:spTgt spid="4"/>
                                        </p:tgtEl>
                                        <p:attrNameLst>
                                          <p:attrName>style.rotation</p:attrName>
                                        </p:attrNameLst>
                                      </p:cBhvr>
                                      <p:tavLst>
                                        <p:tav tm="0">
                                          <p:val>
                                            <p:fltVal val="-90"/>
                                          </p:val>
                                        </p:tav>
                                        <p:tav tm="100000">
                                          <p:val>
                                            <p:fltVal val="0"/>
                                          </p:val>
                                        </p:tav>
                                      </p:tavLst>
                                    </p:anim>
                                    <p:anim calcmode="lin" valueType="num">
                                      <p:cBhvr>
                                        <p:cTn id="78" dur="500" decel="50000" fill="hold">
                                          <p:stCondLst>
                                            <p:cond delay="0"/>
                                          </p:stCondLst>
                                        </p:cTn>
                                        <p:tgtEl>
                                          <p:spTgt spid="4"/>
                                        </p:tgtEl>
                                        <p:attrNameLst>
                                          <p:attrName>ppt_w</p:attrName>
                                        </p:attrNameLst>
                                      </p:cBhvr>
                                      <p:tavLst>
                                        <p:tav tm="0">
                                          <p:val>
                                            <p:strVal val="#ppt_w"/>
                                          </p:val>
                                        </p:tav>
                                        <p:tav tm="100000">
                                          <p:val>
                                            <p:strVal val="#ppt_w*.05"/>
                                          </p:val>
                                        </p:tav>
                                      </p:tavLst>
                                    </p:anim>
                                    <p:anim calcmode="lin" valueType="num">
                                      <p:cBhvr>
                                        <p:cTn id="79" dur="500" accel="50000" fill="hold">
                                          <p:stCondLst>
                                            <p:cond delay="500"/>
                                          </p:stCondLst>
                                        </p:cTn>
                                        <p:tgtEl>
                                          <p:spTgt spid="4"/>
                                        </p:tgtEl>
                                        <p:attrNameLst>
                                          <p:attrName>ppt_w</p:attrName>
                                        </p:attrNameLst>
                                      </p:cBhvr>
                                      <p:tavLst>
                                        <p:tav tm="0">
                                          <p:val>
                                            <p:strVal val="#ppt_w*.05"/>
                                          </p:val>
                                        </p:tav>
                                        <p:tav tm="100000">
                                          <p:val>
                                            <p:strVal val="#ppt_w"/>
                                          </p:val>
                                        </p:tav>
                                      </p:tavLst>
                                    </p:anim>
                                    <p:anim calcmode="lin" valueType="num">
                                      <p:cBhvr>
                                        <p:cTn id="80" dur="1000" fill="hold"/>
                                        <p:tgtEl>
                                          <p:spTgt spid="4"/>
                                        </p:tgtEl>
                                        <p:attrNameLst>
                                          <p:attrName>ppt_h</p:attrName>
                                        </p:attrNameLst>
                                      </p:cBhvr>
                                      <p:tavLst>
                                        <p:tav tm="0">
                                          <p:val>
                                            <p:strVal val="#ppt_h"/>
                                          </p:val>
                                        </p:tav>
                                        <p:tav tm="100000">
                                          <p:val>
                                            <p:strVal val="#ppt_h"/>
                                          </p:val>
                                        </p:tav>
                                      </p:tavLst>
                                    </p:anim>
                                    <p:anim calcmode="lin" valueType="num">
                                      <p:cBhvr>
                                        <p:cTn id="81" dur="500" decel="50000" fill="hold">
                                          <p:stCondLst>
                                            <p:cond delay="0"/>
                                          </p:stCondLst>
                                        </p:cTn>
                                        <p:tgtEl>
                                          <p:spTgt spid="4"/>
                                        </p:tgtEl>
                                        <p:attrNameLst>
                                          <p:attrName>ppt_x</p:attrName>
                                        </p:attrNameLst>
                                      </p:cBhvr>
                                      <p:tavLst>
                                        <p:tav tm="0">
                                          <p:val>
                                            <p:strVal val="#ppt_x+.4"/>
                                          </p:val>
                                        </p:tav>
                                        <p:tav tm="100000">
                                          <p:val>
                                            <p:strVal val="#ppt_x"/>
                                          </p:val>
                                        </p:tav>
                                      </p:tavLst>
                                    </p:anim>
                                    <p:anim calcmode="lin" valueType="num">
                                      <p:cBhvr>
                                        <p:cTn id="82" dur="500" decel="50000" fill="hold">
                                          <p:stCondLst>
                                            <p:cond delay="0"/>
                                          </p:stCondLst>
                                        </p:cTn>
                                        <p:tgtEl>
                                          <p:spTgt spid="4"/>
                                        </p:tgtEl>
                                        <p:attrNameLst>
                                          <p:attrName>ppt_y</p:attrName>
                                        </p:attrNameLst>
                                      </p:cBhvr>
                                      <p:tavLst>
                                        <p:tav tm="0">
                                          <p:val>
                                            <p:strVal val="#ppt_y-.2"/>
                                          </p:val>
                                        </p:tav>
                                        <p:tav tm="100000">
                                          <p:val>
                                            <p:strVal val="#ppt_y+.1"/>
                                          </p:val>
                                        </p:tav>
                                      </p:tavLst>
                                    </p:anim>
                                    <p:anim calcmode="lin" valueType="num">
                                      <p:cBhvr>
                                        <p:cTn id="83" dur="500" accel="50000" fill="hold">
                                          <p:stCondLst>
                                            <p:cond delay="500"/>
                                          </p:stCondLst>
                                        </p:cTn>
                                        <p:tgtEl>
                                          <p:spTgt spid="4"/>
                                        </p:tgtEl>
                                        <p:attrNameLst>
                                          <p:attrName>ppt_y</p:attrName>
                                        </p:attrNameLst>
                                      </p:cBhvr>
                                      <p:tavLst>
                                        <p:tav tm="0">
                                          <p:val>
                                            <p:strVal val="#ppt_y+.1"/>
                                          </p:val>
                                        </p:tav>
                                        <p:tav tm="100000">
                                          <p:val>
                                            <p:strVal val="#ppt_y"/>
                                          </p:val>
                                        </p:tav>
                                      </p:tavLst>
                                    </p:anim>
                                    <p:animEffect transition="in" filter="fade">
                                      <p:cBhvr>
                                        <p:cTn id="84" dur="1000" decel="50000">
                                          <p:stCondLst>
                                            <p:cond delay="0"/>
                                          </p:stCondLst>
                                        </p:cTn>
                                        <p:tgtEl>
                                          <p:spTgt spid="4"/>
                                        </p:tgtEl>
                                      </p:cBhvr>
                                    </p:animEffect>
                                  </p:childTnLst>
                                </p:cTn>
                              </p:par>
                              <p:par>
                                <p:cTn id="85" presetID="25" presetClass="entr" presetSubtype="0" fill="hold" grpId="0" nodeType="withEffect">
                                  <p:stCondLst>
                                    <p:cond delay="0"/>
                                  </p:stCondLst>
                                  <p:childTnLst>
                                    <p:set>
                                      <p:cBhvr>
                                        <p:cTn id="86" dur="1" fill="hold">
                                          <p:stCondLst>
                                            <p:cond delay="0"/>
                                          </p:stCondLst>
                                        </p:cTn>
                                        <p:tgtEl>
                                          <p:spTgt spid="17"/>
                                        </p:tgtEl>
                                        <p:attrNameLst>
                                          <p:attrName>style.visibility</p:attrName>
                                        </p:attrNameLst>
                                      </p:cBhvr>
                                      <p:to>
                                        <p:strVal val="visible"/>
                                      </p:to>
                                    </p:set>
                                    <p:anim calcmode="lin" valueType="num">
                                      <p:cBhvr>
                                        <p:cTn id="87" dur="500" decel="50000" fill="hold">
                                          <p:stCondLst>
                                            <p:cond delay="0"/>
                                          </p:stCondLst>
                                        </p:cTn>
                                        <p:tgtEl>
                                          <p:spTgt spid="17"/>
                                        </p:tgtEl>
                                        <p:attrNameLst>
                                          <p:attrName>style.rotation</p:attrName>
                                        </p:attrNameLst>
                                      </p:cBhvr>
                                      <p:tavLst>
                                        <p:tav tm="0">
                                          <p:val>
                                            <p:fltVal val="-90"/>
                                          </p:val>
                                        </p:tav>
                                        <p:tav tm="100000">
                                          <p:val>
                                            <p:fltVal val="0"/>
                                          </p:val>
                                        </p:tav>
                                      </p:tavLst>
                                    </p:anim>
                                    <p:anim calcmode="lin" valueType="num">
                                      <p:cBhvr>
                                        <p:cTn id="88" dur="500" decel="50000" fill="hold">
                                          <p:stCondLst>
                                            <p:cond delay="0"/>
                                          </p:stCondLst>
                                        </p:cTn>
                                        <p:tgtEl>
                                          <p:spTgt spid="17"/>
                                        </p:tgtEl>
                                        <p:attrNameLst>
                                          <p:attrName>ppt_w</p:attrName>
                                        </p:attrNameLst>
                                      </p:cBhvr>
                                      <p:tavLst>
                                        <p:tav tm="0">
                                          <p:val>
                                            <p:strVal val="#ppt_w"/>
                                          </p:val>
                                        </p:tav>
                                        <p:tav tm="100000">
                                          <p:val>
                                            <p:strVal val="#ppt_w*.05"/>
                                          </p:val>
                                        </p:tav>
                                      </p:tavLst>
                                    </p:anim>
                                    <p:anim calcmode="lin" valueType="num">
                                      <p:cBhvr>
                                        <p:cTn id="89" dur="500" accel="50000" fill="hold">
                                          <p:stCondLst>
                                            <p:cond delay="500"/>
                                          </p:stCondLst>
                                        </p:cTn>
                                        <p:tgtEl>
                                          <p:spTgt spid="17"/>
                                        </p:tgtEl>
                                        <p:attrNameLst>
                                          <p:attrName>ppt_w</p:attrName>
                                        </p:attrNameLst>
                                      </p:cBhvr>
                                      <p:tavLst>
                                        <p:tav tm="0">
                                          <p:val>
                                            <p:strVal val="#ppt_w*.05"/>
                                          </p:val>
                                        </p:tav>
                                        <p:tav tm="100000">
                                          <p:val>
                                            <p:strVal val="#ppt_w"/>
                                          </p:val>
                                        </p:tav>
                                      </p:tavLst>
                                    </p:anim>
                                    <p:anim calcmode="lin" valueType="num">
                                      <p:cBhvr>
                                        <p:cTn id="90" dur="1000" fill="hold"/>
                                        <p:tgtEl>
                                          <p:spTgt spid="17"/>
                                        </p:tgtEl>
                                        <p:attrNameLst>
                                          <p:attrName>ppt_h</p:attrName>
                                        </p:attrNameLst>
                                      </p:cBhvr>
                                      <p:tavLst>
                                        <p:tav tm="0">
                                          <p:val>
                                            <p:strVal val="#ppt_h"/>
                                          </p:val>
                                        </p:tav>
                                        <p:tav tm="100000">
                                          <p:val>
                                            <p:strVal val="#ppt_h"/>
                                          </p:val>
                                        </p:tav>
                                      </p:tavLst>
                                    </p:anim>
                                    <p:anim calcmode="lin" valueType="num">
                                      <p:cBhvr>
                                        <p:cTn id="91" dur="500" decel="50000" fill="hold">
                                          <p:stCondLst>
                                            <p:cond delay="0"/>
                                          </p:stCondLst>
                                        </p:cTn>
                                        <p:tgtEl>
                                          <p:spTgt spid="17"/>
                                        </p:tgtEl>
                                        <p:attrNameLst>
                                          <p:attrName>ppt_x</p:attrName>
                                        </p:attrNameLst>
                                      </p:cBhvr>
                                      <p:tavLst>
                                        <p:tav tm="0">
                                          <p:val>
                                            <p:strVal val="#ppt_x+.4"/>
                                          </p:val>
                                        </p:tav>
                                        <p:tav tm="100000">
                                          <p:val>
                                            <p:strVal val="#ppt_x"/>
                                          </p:val>
                                        </p:tav>
                                      </p:tavLst>
                                    </p:anim>
                                    <p:anim calcmode="lin" valueType="num">
                                      <p:cBhvr>
                                        <p:cTn id="92" dur="500" decel="50000" fill="hold">
                                          <p:stCondLst>
                                            <p:cond delay="0"/>
                                          </p:stCondLst>
                                        </p:cTn>
                                        <p:tgtEl>
                                          <p:spTgt spid="17"/>
                                        </p:tgtEl>
                                        <p:attrNameLst>
                                          <p:attrName>ppt_y</p:attrName>
                                        </p:attrNameLst>
                                      </p:cBhvr>
                                      <p:tavLst>
                                        <p:tav tm="0">
                                          <p:val>
                                            <p:strVal val="#ppt_y-.2"/>
                                          </p:val>
                                        </p:tav>
                                        <p:tav tm="100000">
                                          <p:val>
                                            <p:strVal val="#ppt_y+.1"/>
                                          </p:val>
                                        </p:tav>
                                      </p:tavLst>
                                    </p:anim>
                                    <p:anim calcmode="lin" valueType="num">
                                      <p:cBhvr>
                                        <p:cTn id="93" dur="500" accel="50000" fill="hold">
                                          <p:stCondLst>
                                            <p:cond delay="500"/>
                                          </p:stCondLst>
                                        </p:cTn>
                                        <p:tgtEl>
                                          <p:spTgt spid="17"/>
                                        </p:tgtEl>
                                        <p:attrNameLst>
                                          <p:attrName>ppt_y</p:attrName>
                                        </p:attrNameLst>
                                      </p:cBhvr>
                                      <p:tavLst>
                                        <p:tav tm="0">
                                          <p:val>
                                            <p:strVal val="#ppt_y+.1"/>
                                          </p:val>
                                        </p:tav>
                                        <p:tav tm="100000">
                                          <p:val>
                                            <p:strVal val="#ppt_y"/>
                                          </p:val>
                                        </p:tav>
                                      </p:tavLst>
                                    </p:anim>
                                    <p:animEffect transition="in" filter="fade">
                                      <p:cBhvr>
                                        <p:cTn id="94" dur="1000" decel="50000">
                                          <p:stCondLst>
                                            <p:cond delay="0"/>
                                          </p:stCondLst>
                                        </p:cTn>
                                        <p:tgtEl>
                                          <p:spTgt spid="17"/>
                                        </p:tgtEl>
                                      </p:cBhvr>
                                    </p:animEffect>
                                  </p:childTnLst>
                                </p:cTn>
                              </p:par>
                            </p:childTnLst>
                          </p:cTn>
                        </p:par>
                      </p:childTnLst>
                    </p:cTn>
                  </p:par>
                  <p:par>
                    <p:cTn id="95" fill="hold">
                      <p:stCondLst>
                        <p:cond delay="indefinite"/>
                      </p:stCondLst>
                      <p:childTnLst>
                        <p:par>
                          <p:cTn id="96" fill="hold">
                            <p:stCondLst>
                              <p:cond delay="0"/>
                            </p:stCondLst>
                            <p:childTnLst>
                              <p:par>
                                <p:cTn id="97" presetID="25" presetClass="entr" presetSubtype="0" fill="hold" grpId="0" nodeType="clickEffect">
                                  <p:stCondLst>
                                    <p:cond delay="0"/>
                                  </p:stCondLst>
                                  <p:childTnLst>
                                    <p:set>
                                      <p:cBhvr>
                                        <p:cTn id="98" dur="1" fill="hold">
                                          <p:stCondLst>
                                            <p:cond delay="0"/>
                                          </p:stCondLst>
                                        </p:cTn>
                                        <p:tgtEl>
                                          <p:spTgt spid="6"/>
                                        </p:tgtEl>
                                        <p:attrNameLst>
                                          <p:attrName>style.visibility</p:attrName>
                                        </p:attrNameLst>
                                      </p:cBhvr>
                                      <p:to>
                                        <p:strVal val="visible"/>
                                      </p:to>
                                    </p:set>
                                    <p:anim calcmode="lin" valueType="num">
                                      <p:cBhvr>
                                        <p:cTn id="99"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00"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101"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102" dur="1000" fill="hold"/>
                                        <p:tgtEl>
                                          <p:spTgt spid="6"/>
                                        </p:tgtEl>
                                        <p:attrNameLst>
                                          <p:attrName>ppt_h</p:attrName>
                                        </p:attrNameLst>
                                      </p:cBhvr>
                                      <p:tavLst>
                                        <p:tav tm="0">
                                          <p:val>
                                            <p:strVal val="#ppt_h"/>
                                          </p:val>
                                        </p:tav>
                                        <p:tav tm="100000">
                                          <p:val>
                                            <p:strVal val="#ppt_h"/>
                                          </p:val>
                                        </p:tav>
                                      </p:tavLst>
                                    </p:anim>
                                    <p:anim calcmode="lin" valueType="num">
                                      <p:cBhvr>
                                        <p:cTn id="103"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104"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105"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106" dur="1000" decel="50000">
                                          <p:stCondLst>
                                            <p:cond delay="0"/>
                                          </p:stCondLst>
                                        </p:cTn>
                                        <p:tgtEl>
                                          <p:spTgt spid="6"/>
                                        </p:tgtEl>
                                      </p:cBhvr>
                                    </p:animEffect>
                                  </p:childTnLst>
                                </p:cTn>
                              </p:par>
                            </p:childTnLst>
                          </p:cTn>
                        </p:par>
                      </p:childTnLst>
                    </p:cTn>
                  </p:par>
                  <p:par>
                    <p:cTn id="107" fill="hold">
                      <p:stCondLst>
                        <p:cond delay="indefinite"/>
                      </p:stCondLst>
                      <p:childTnLst>
                        <p:par>
                          <p:cTn id="108" fill="hold">
                            <p:stCondLst>
                              <p:cond delay="0"/>
                            </p:stCondLst>
                            <p:childTnLst>
                              <p:par>
                                <p:cTn id="109" presetID="25" presetClass="entr" presetSubtype="0" fill="hold" grpId="0" nodeType="clickEffect">
                                  <p:stCondLst>
                                    <p:cond delay="0"/>
                                  </p:stCondLst>
                                  <p:childTnLst>
                                    <p:set>
                                      <p:cBhvr>
                                        <p:cTn id="110" dur="1" fill="hold">
                                          <p:stCondLst>
                                            <p:cond delay="0"/>
                                          </p:stCondLst>
                                        </p:cTn>
                                        <p:tgtEl>
                                          <p:spTgt spid="14"/>
                                        </p:tgtEl>
                                        <p:attrNameLst>
                                          <p:attrName>style.visibility</p:attrName>
                                        </p:attrNameLst>
                                      </p:cBhvr>
                                      <p:to>
                                        <p:strVal val="visible"/>
                                      </p:to>
                                    </p:set>
                                    <p:anim calcmode="lin" valueType="num">
                                      <p:cBhvr>
                                        <p:cTn id="111"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12"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13"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14" dur="1000" fill="hold"/>
                                        <p:tgtEl>
                                          <p:spTgt spid="14"/>
                                        </p:tgtEl>
                                        <p:attrNameLst>
                                          <p:attrName>ppt_h</p:attrName>
                                        </p:attrNameLst>
                                      </p:cBhvr>
                                      <p:tavLst>
                                        <p:tav tm="0">
                                          <p:val>
                                            <p:strVal val="#ppt_h"/>
                                          </p:val>
                                        </p:tav>
                                        <p:tav tm="100000">
                                          <p:val>
                                            <p:strVal val="#ppt_h"/>
                                          </p:val>
                                        </p:tav>
                                      </p:tavLst>
                                    </p:anim>
                                    <p:anim calcmode="lin" valueType="num">
                                      <p:cBhvr>
                                        <p:cTn id="115"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6"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7"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8" dur="1000" decel="50000">
                                          <p:stCondLst>
                                            <p:cond delay="0"/>
                                          </p:stCondLst>
                                        </p:cTn>
                                        <p:tgtEl>
                                          <p:spTgt spid="14"/>
                                        </p:tgtEl>
                                      </p:cBhvr>
                                    </p:animEffect>
                                  </p:childTnLst>
                                </p:cTn>
                              </p:par>
                              <p:par>
                                <p:cTn id="119" presetID="25" presetClass="entr" presetSubtype="0" fill="hold" grpId="0" nodeType="withEffect">
                                  <p:stCondLst>
                                    <p:cond delay="0"/>
                                  </p:stCondLst>
                                  <p:childTnLst>
                                    <p:set>
                                      <p:cBhvr>
                                        <p:cTn id="120" dur="1" fill="hold">
                                          <p:stCondLst>
                                            <p:cond delay="0"/>
                                          </p:stCondLst>
                                        </p:cTn>
                                        <p:tgtEl>
                                          <p:spTgt spid="13"/>
                                        </p:tgtEl>
                                        <p:attrNameLst>
                                          <p:attrName>style.visibility</p:attrName>
                                        </p:attrNameLst>
                                      </p:cBhvr>
                                      <p:to>
                                        <p:strVal val="visible"/>
                                      </p:to>
                                    </p:set>
                                    <p:anim calcmode="lin" valueType="num">
                                      <p:cBhvr>
                                        <p:cTn id="121" dur="500" decel="50000" fill="hold">
                                          <p:stCondLst>
                                            <p:cond delay="0"/>
                                          </p:stCondLst>
                                        </p:cTn>
                                        <p:tgtEl>
                                          <p:spTgt spid="13"/>
                                        </p:tgtEl>
                                        <p:attrNameLst>
                                          <p:attrName>style.rotation</p:attrName>
                                        </p:attrNameLst>
                                      </p:cBhvr>
                                      <p:tavLst>
                                        <p:tav tm="0">
                                          <p:val>
                                            <p:fltVal val="-90"/>
                                          </p:val>
                                        </p:tav>
                                        <p:tav tm="100000">
                                          <p:val>
                                            <p:fltVal val="0"/>
                                          </p:val>
                                        </p:tav>
                                      </p:tavLst>
                                    </p:anim>
                                    <p:anim calcmode="lin" valueType="num">
                                      <p:cBhvr>
                                        <p:cTn id="122" dur="500" decel="50000" fill="hold">
                                          <p:stCondLst>
                                            <p:cond delay="0"/>
                                          </p:stCondLst>
                                        </p:cTn>
                                        <p:tgtEl>
                                          <p:spTgt spid="13"/>
                                        </p:tgtEl>
                                        <p:attrNameLst>
                                          <p:attrName>ppt_w</p:attrName>
                                        </p:attrNameLst>
                                      </p:cBhvr>
                                      <p:tavLst>
                                        <p:tav tm="0">
                                          <p:val>
                                            <p:strVal val="#ppt_w"/>
                                          </p:val>
                                        </p:tav>
                                        <p:tav tm="100000">
                                          <p:val>
                                            <p:strVal val="#ppt_w*.05"/>
                                          </p:val>
                                        </p:tav>
                                      </p:tavLst>
                                    </p:anim>
                                    <p:anim calcmode="lin" valueType="num">
                                      <p:cBhvr>
                                        <p:cTn id="123" dur="500" accel="50000" fill="hold">
                                          <p:stCondLst>
                                            <p:cond delay="500"/>
                                          </p:stCondLst>
                                        </p:cTn>
                                        <p:tgtEl>
                                          <p:spTgt spid="13"/>
                                        </p:tgtEl>
                                        <p:attrNameLst>
                                          <p:attrName>ppt_w</p:attrName>
                                        </p:attrNameLst>
                                      </p:cBhvr>
                                      <p:tavLst>
                                        <p:tav tm="0">
                                          <p:val>
                                            <p:strVal val="#ppt_w*.05"/>
                                          </p:val>
                                        </p:tav>
                                        <p:tav tm="100000">
                                          <p:val>
                                            <p:strVal val="#ppt_w"/>
                                          </p:val>
                                        </p:tav>
                                      </p:tavLst>
                                    </p:anim>
                                    <p:anim calcmode="lin" valueType="num">
                                      <p:cBhvr>
                                        <p:cTn id="124" dur="1000" fill="hold"/>
                                        <p:tgtEl>
                                          <p:spTgt spid="13"/>
                                        </p:tgtEl>
                                        <p:attrNameLst>
                                          <p:attrName>ppt_h</p:attrName>
                                        </p:attrNameLst>
                                      </p:cBhvr>
                                      <p:tavLst>
                                        <p:tav tm="0">
                                          <p:val>
                                            <p:strVal val="#ppt_h"/>
                                          </p:val>
                                        </p:tav>
                                        <p:tav tm="100000">
                                          <p:val>
                                            <p:strVal val="#ppt_h"/>
                                          </p:val>
                                        </p:tav>
                                      </p:tavLst>
                                    </p:anim>
                                    <p:anim calcmode="lin" valueType="num">
                                      <p:cBhvr>
                                        <p:cTn id="125" dur="500" decel="50000" fill="hold">
                                          <p:stCondLst>
                                            <p:cond delay="0"/>
                                          </p:stCondLst>
                                        </p:cTn>
                                        <p:tgtEl>
                                          <p:spTgt spid="13"/>
                                        </p:tgtEl>
                                        <p:attrNameLst>
                                          <p:attrName>ppt_x</p:attrName>
                                        </p:attrNameLst>
                                      </p:cBhvr>
                                      <p:tavLst>
                                        <p:tav tm="0">
                                          <p:val>
                                            <p:strVal val="#ppt_x+.4"/>
                                          </p:val>
                                        </p:tav>
                                        <p:tav tm="100000">
                                          <p:val>
                                            <p:strVal val="#ppt_x"/>
                                          </p:val>
                                        </p:tav>
                                      </p:tavLst>
                                    </p:anim>
                                    <p:anim calcmode="lin" valueType="num">
                                      <p:cBhvr>
                                        <p:cTn id="126" dur="500" decel="50000" fill="hold">
                                          <p:stCondLst>
                                            <p:cond delay="0"/>
                                          </p:stCondLst>
                                        </p:cTn>
                                        <p:tgtEl>
                                          <p:spTgt spid="13"/>
                                        </p:tgtEl>
                                        <p:attrNameLst>
                                          <p:attrName>ppt_y</p:attrName>
                                        </p:attrNameLst>
                                      </p:cBhvr>
                                      <p:tavLst>
                                        <p:tav tm="0">
                                          <p:val>
                                            <p:strVal val="#ppt_y-.2"/>
                                          </p:val>
                                        </p:tav>
                                        <p:tav tm="100000">
                                          <p:val>
                                            <p:strVal val="#ppt_y+.1"/>
                                          </p:val>
                                        </p:tav>
                                      </p:tavLst>
                                    </p:anim>
                                    <p:anim calcmode="lin" valueType="num">
                                      <p:cBhvr>
                                        <p:cTn id="127" dur="500" accel="50000" fill="hold">
                                          <p:stCondLst>
                                            <p:cond delay="500"/>
                                          </p:stCondLst>
                                        </p:cTn>
                                        <p:tgtEl>
                                          <p:spTgt spid="13"/>
                                        </p:tgtEl>
                                        <p:attrNameLst>
                                          <p:attrName>ppt_y</p:attrName>
                                        </p:attrNameLst>
                                      </p:cBhvr>
                                      <p:tavLst>
                                        <p:tav tm="0">
                                          <p:val>
                                            <p:strVal val="#ppt_y+.1"/>
                                          </p:val>
                                        </p:tav>
                                        <p:tav tm="100000">
                                          <p:val>
                                            <p:strVal val="#ppt_y"/>
                                          </p:val>
                                        </p:tav>
                                      </p:tavLst>
                                    </p:anim>
                                    <p:animEffect transition="in" filter="fade">
                                      <p:cBhvr>
                                        <p:cTn id="128" dur="1000" decel="50000">
                                          <p:stCondLst>
                                            <p:cond delay="0"/>
                                          </p:stCondLst>
                                        </p:cTn>
                                        <p:tgtEl>
                                          <p:spTgt spid="13"/>
                                        </p:tgtEl>
                                      </p:cBhvr>
                                    </p:animEffect>
                                  </p:childTnLst>
                                </p:cTn>
                              </p:par>
                              <p:par>
                                <p:cTn id="129" presetID="25" presetClass="entr" presetSubtype="0" fill="hold" grpId="0" nodeType="withEffect">
                                  <p:stCondLst>
                                    <p:cond delay="0"/>
                                  </p:stCondLst>
                                  <p:childTnLst>
                                    <p:set>
                                      <p:cBhvr>
                                        <p:cTn id="130" dur="1" fill="hold">
                                          <p:stCondLst>
                                            <p:cond delay="0"/>
                                          </p:stCondLst>
                                        </p:cTn>
                                        <p:tgtEl>
                                          <p:spTgt spid="19"/>
                                        </p:tgtEl>
                                        <p:attrNameLst>
                                          <p:attrName>style.visibility</p:attrName>
                                        </p:attrNameLst>
                                      </p:cBhvr>
                                      <p:to>
                                        <p:strVal val="visible"/>
                                      </p:to>
                                    </p:set>
                                    <p:anim calcmode="lin" valueType="num">
                                      <p:cBhvr>
                                        <p:cTn id="131" dur="500" decel="50000" fill="hold">
                                          <p:stCondLst>
                                            <p:cond delay="0"/>
                                          </p:stCondLst>
                                        </p:cTn>
                                        <p:tgtEl>
                                          <p:spTgt spid="19"/>
                                        </p:tgtEl>
                                        <p:attrNameLst>
                                          <p:attrName>style.rotation</p:attrName>
                                        </p:attrNameLst>
                                      </p:cBhvr>
                                      <p:tavLst>
                                        <p:tav tm="0">
                                          <p:val>
                                            <p:fltVal val="-90"/>
                                          </p:val>
                                        </p:tav>
                                        <p:tav tm="100000">
                                          <p:val>
                                            <p:fltVal val="0"/>
                                          </p:val>
                                        </p:tav>
                                      </p:tavLst>
                                    </p:anim>
                                    <p:anim calcmode="lin" valueType="num">
                                      <p:cBhvr>
                                        <p:cTn id="132" dur="500" decel="50000" fill="hold">
                                          <p:stCondLst>
                                            <p:cond delay="0"/>
                                          </p:stCondLst>
                                        </p:cTn>
                                        <p:tgtEl>
                                          <p:spTgt spid="19"/>
                                        </p:tgtEl>
                                        <p:attrNameLst>
                                          <p:attrName>ppt_w</p:attrName>
                                        </p:attrNameLst>
                                      </p:cBhvr>
                                      <p:tavLst>
                                        <p:tav tm="0">
                                          <p:val>
                                            <p:strVal val="#ppt_w"/>
                                          </p:val>
                                        </p:tav>
                                        <p:tav tm="100000">
                                          <p:val>
                                            <p:strVal val="#ppt_w*.05"/>
                                          </p:val>
                                        </p:tav>
                                      </p:tavLst>
                                    </p:anim>
                                    <p:anim calcmode="lin" valueType="num">
                                      <p:cBhvr>
                                        <p:cTn id="133" dur="500" accel="50000" fill="hold">
                                          <p:stCondLst>
                                            <p:cond delay="500"/>
                                          </p:stCondLst>
                                        </p:cTn>
                                        <p:tgtEl>
                                          <p:spTgt spid="19"/>
                                        </p:tgtEl>
                                        <p:attrNameLst>
                                          <p:attrName>ppt_w</p:attrName>
                                        </p:attrNameLst>
                                      </p:cBhvr>
                                      <p:tavLst>
                                        <p:tav tm="0">
                                          <p:val>
                                            <p:strVal val="#ppt_w*.05"/>
                                          </p:val>
                                        </p:tav>
                                        <p:tav tm="100000">
                                          <p:val>
                                            <p:strVal val="#ppt_w"/>
                                          </p:val>
                                        </p:tav>
                                      </p:tavLst>
                                    </p:anim>
                                    <p:anim calcmode="lin" valueType="num">
                                      <p:cBhvr>
                                        <p:cTn id="134" dur="1000" fill="hold"/>
                                        <p:tgtEl>
                                          <p:spTgt spid="19"/>
                                        </p:tgtEl>
                                        <p:attrNameLst>
                                          <p:attrName>ppt_h</p:attrName>
                                        </p:attrNameLst>
                                      </p:cBhvr>
                                      <p:tavLst>
                                        <p:tav tm="0">
                                          <p:val>
                                            <p:strVal val="#ppt_h"/>
                                          </p:val>
                                        </p:tav>
                                        <p:tav tm="100000">
                                          <p:val>
                                            <p:strVal val="#ppt_h"/>
                                          </p:val>
                                        </p:tav>
                                      </p:tavLst>
                                    </p:anim>
                                    <p:anim calcmode="lin" valueType="num">
                                      <p:cBhvr>
                                        <p:cTn id="135" dur="500" decel="50000" fill="hold">
                                          <p:stCondLst>
                                            <p:cond delay="0"/>
                                          </p:stCondLst>
                                        </p:cTn>
                                        <p:tgtEl>
                                          <p:spTgt spid="19"/>
                                        </p:tgtEl>
                                        <p:attrNameLst>
                                          <p:attrName>ppt_x</p:attrName>
                                        </p:attrNameLst>
                                      </p:cBhvr>
                                      <p:tavLst>
                                        <p:tav tm="0">
                                          <p:val>
                                            <p:strVal val="#ppt_x+.4"/>
                                          </p:val>
                                        </p:tav>
                                        <p:tav tm="100000">
                                          <p:val>
                                            <p:strVal val="#ppt_x"/>
                                          </p:val>
                                        </p:tav>
                                      </p:tavLst>
                                    </p:anim>
                                    <p:anim calcmode="lin" valueType="num">
                                      <p:cBhvr>
                                        <p:cTn id="136" dur="500" decel="50000" fill="hold">
                                          <p:stCondLst>
                                            <p:cond delay="0"/>
                                          </p:stCondLst>
                                        </p:cTn>
                                        <p:tgtEl>
                                          <p:spTgt spid="19"/>
                                        </p:tgtEl>
                                        <p:attrNameLst>
                                          <p:attrName>ppt_y</p:attrName>
                                        </p:attrNameLst>
                                      </p:cBhvr>
                                      <p:tavLst>
                                        <p:tav tm="0">
                                          <p:val>
                                            <p:strVal val="#ppt_y-.2"/>
                                          </p:val>
                                        </p:tav>
                                        <p:tav tm="100000">
                                          <p:val>
                                            <p:strVal val="#ppt_y+.1"/>
                                          </p:val>
                                        </p:tav>
                                      </p:tavLst>
                                    </p:anim>
                                    <p:anim calcmode="lin" valueType="num">
                                      <p:cBhvr>
                                        <p:cTn id="137" dur="500" accel="50000" fill="hold">
                                          <p:stCondLst>
                                            <p:cond delay="500"/>
                                          </p:stCondLst>
                                        </p:cTn>
                                        <p:tgtEl>
                                          <p:spTgt spid="19"/>
                                        </p:tgtEl>
                                        <p:attrNameLst>
                                          <p:attrName>ppt_y</p:attrName>
                                        </p:attrNameLst>
                                      </p:cBhvr>
                                      <p:tavLst>
                                        <p:tav tm="0">
                                          <p:val>
                                            <p:strVal val="#ppt_y+.1"/>
                                          </p:val>
                                        </p:tav>
                                        <p:tav tm="100000">
                                          <p:val>
                                            <p:strVal val="#ppt_y"/>
                                          </p:val>
                                        </p:tav>
                                      </p:tavLst>
                                    </p:anim>
                                    <p:animEffect transition="in" filter="fade">
                                      <p:cBhvr>
                                        <p:cTn id="138" dur="1000" decel="50000">
                                          <p:stCondLst>
                                            <p:cond delay="0"/>
                                          </p:stCondLst>
                                        </p:cTn>
                                        <p:tgtEl>
                                          <p:spTgt spid="19"/>
                                        </p:tgtEl>
                                      </p:cBhvr>
                                    </p:animEffect>
                                  </p:childTnLst>
                                </p:cTn>
                              </p:par>
                            </p:childTnLst>
                          </p:cTn>
                        </p:par>
                      </p:childTnLst>
                    </p:cTn>
                  </p:par>
                  <p:par>
                    <p:cTn id="139" fill="hold">
                      <p:stCondLst>
                        <p:cond delay="indefinite"/>
                      </p:stCondLst>
                      <p:childTnLst>
                        <p:par>
                          <p:cTn id="140" fill="hold">
                            <p:stCondLst>
                              <p:cond delay="0"/>
                            </p:stCondLst>
                            <p:childTnLst>
                              <p:par>
                                <p:cTn id="141" presetID="25" presetClass="entr" presetSubtype="0" fill="hold" grpId="0" nodeType="clickEffect">
                                  <p:stCondLst>
                                    <p:cond delay="0"/>
                                  </p:stCondLst>
                                  <p:childTnLst>
                                    <p:set>
                                      <p:cBhvr>
                                        <p:cTn id="142" dur="1" fill="hold">
                                          <p:stCondLst>
                                            <p:cond delay="0"/>
                                          </p:stCondLst>
                                        </p:cTn>
                                        <p:tgtEl>
                                          <p:spTgt spid="16"/>
                                        </p:tgtEl>
                                        <p:attrNameLst>
                                          <p:attrName>style.visibility</p:attrName>
                                        </p:attrNameLst>
                                      </p:cBhvr>
                                      <p:to>
                                        <p:strVal val="visible"/>
                                      </p:to>
                                    </p:set>
                                    <p:anim calcmode="lin" valueType="num">
                                      <p:cBhvr>
                                        <p:cTn id="143"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44"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45"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46" dur="1000" fill="hold"/>
                                        <p:tgtEl>
                                          <p:spTgt spid="16"/>
                                        </p:tgtEl>
                                        <p:attrNameLst>
                                          <p:attrName>ppt_h</p:attrName>
                                        </p:attrNameLst>
                                      </p:cBhvr>
                                      <p:tavLst>
                                        <p:tav tm="0">
                                          <p:val>
                                            <p:strVal val="#ppt_h"/>
                                          </p:val>
                                        </p:tav>
                                        <p:tav tm="100000">
                                          <p:val>
                                            <p:strVal val="#ppt_h"/>
                                          </p:val>
                                        </p:tav>
                                      </p:tavLst>
                                    </p:anim>
                                    <p:anim calcmode="lin" valueType="num">
                                      <p:cBhvr>
                                        <p:cTn id="147"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48"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49"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50" dur="1000" decel="50000">
                                          <p:stCondLst>
                                            <p:cond delay="0"/>
                                          </p:stCondLst>
                                        </p:cTn>
                                        <p:tgtEl>
                                          <p:spTgt spid="16"/>
                                        </p:tgtEl>
                                      </p:cBhvr>
                                    </p:animEffect>
                                  </p:childTnLst>
                                </p:cTn>
                              </p:par>
                              <p:par>
                                <p:cTn id="151" presetID="25" presetClass="entr" presetSubtype="0" fill="hold" grpId="0" nodeType="withEffect">
                                  <p:stCondLst>
                                    <p:cond delay="0"/>
                                  </p:stCondLst>
                                  <p:childTnLst>
                                    <p:set>
                                      <p:cBhvr>
                                        <p:cTn id="152" dur="1" fill="hold">
                                          <p:stCondLst>
                                            <p:cond delay="0"/>
                                          </p:stCondLst>
                                        </p:cTn>
                                        <p:tgtEl>
                                          <p:spTgt spid="15"/>
                                        </p:tgtEl>
                                        <p:attrNameLst>
                                          <p:attrName>style.visibility</p:attrName>
                                        </p:attrNameLst>
                                      </p:cBhvr>
                                      <p:to>
                                        <p:strVal val="visible"/>
                                      </p:to>
                                    </p:set>
                                    <p:anim calcmode="lin" valueType="num">
                                      <p:cBhvr>
                                        <p:cTn id="153" dur="500" decel="50000" fill="hold">
                                          <p:stCondLst>
                                            <p:cond delay="0"/>
                                          </p:stCondLst>
                                        </p:cTn>
                                        <p:tgtEl>
                                          <p:spTgt spid="15"/>
                                        </p:tgtEl>
                                        <p:attrNameLst>
                                          <p:attrName>style.rotation</p:attrName>
                                        </p:attrNameLst>
                                      </p:cBhvr>
                                      <p:tavLst>
                                        <p:tav tm="0">
                                          <p:val>
                                            <p:fltVal val="-90"/>
                                          </p:val>
                                        </p:tav>
                                        <p:tav tm="100000">
                                          <p:val>
                                            <p:fltVal val="0"/>
                                          </p:val>
                                        </p:tav>
                                      </p:tavLst>
                                    </p:anim>
                                    <p:anim calcmode="lin" valueType="num">
                                      <p:cBhvr>
                                        <p:cTn id="154" dur="500" decel="50000" fill="hold">
                                          <p:stCondLst>
                                            <p:cond delay="0"/>
                                          </p:stCondLst>
                                        </p:cTn>
                                        <p:tgtEl>
                                          <p:spTgt spid="15"/>
                                        </p:tgtEl>
                                        <p:attrNameLst>
                                          <p:attrName>ppt_w</p:attrName>
                                        </p:attrNameLst>
                                      </p:cBhvr>
                                      <p:tavLst>
                                        <p:tav tm="0">
                                          <p:val>
                                            <p:strVal val="#ppt_w"/>
                                          </p:val>
                                        </p:tav>
                                        <p:tav tm="100000">
                                          <p:val>
                                            <p:strVal val="#ppt_w*.05"/>
                                          </p:val>
                                        </p:tav>
                                      </p:tavLst>
                                    </p:anim>
                                    <p:anim calcmode="lin" valueType="num">
                                      <p:cBhvr>
                                        <p:cTn id="155" dur="500" accel="50000" fill="hold">
                                          <p:stCondLst>
                                            <p:cond delay="500"/>
                                          </p:stCondLst>
                                        </p:cTn>
                                        <p:tgtEl>
                                          <p:spTgt spid="15"/>
                                        </p:tgtEl>
                                        <p:attrNameLst>
                                          <p:attrName>ppt_w</p:attrName>
                                        </p:attrNameLst>
                                      </p:cBhvr>
                                      <p:tavLst>
                                        <p:tav tm="0">
                                          <p:val>
                                            <p:strVal val="#ppt_w*.05"/>
                                          </p:val>
                                        </p:tav>
                                        <p:tav tm="100000">
                                          <p:val>
                                            <p:strVal val="#ppt_w"/>
                                          </p:val>
                                        </p:tav>
                                      </p:tavLst>
                                    </p:anim>
                                    <p:anim calcmode="lin" valueType="num">
                                      <p:cBhvr>
                                        <p:cTn id="156" dur="1000" fill="hold"/>
                                        <p:tgtEl>
                                          <p:spTgt spid="15"/>
                                        </p:tgtEl>
                                        <p:attrNameLst>
                                          <p:attrName>ppt_h</p:attrName>
                                        </p:attrNameLst>
                                      </p:cBhvr>
                                      <p:tavLst>
                                        <p:tav tm="0">
                                          <p:val>
                                            <p:strVal val="#ppt_h"/>
                                          </p:val>
                                        </p:tav>
                                        <p:tav tm="100000">
                                          <p:val>
                                            <p:strVal val="#ppt_h"/>
                                          </p:val>
                                        </p:tav>
                                      </p:tavLst>
                                    </p:anim>
                                    <p:anim calcmode="lin" valueType="num">
                                      <p:cBhvr>
                                        <p:cTn id="157" dur="500" decel="50000" fill="hold">
                                          <p:stCondLst>
                                            <p:cond delay="0"/>
                                          </p:stCondLst>
                                        </p:cTn>
                                        <p:tgtEl>
                                          <p:spTgt spid="15"/>
                                        </p:tgtEl>
                                        <p:attrNameLst>
                                          <p:attrName>ppt_x</p:attrName>
                                        </p:attrNameLst>
                                      </p:cBhvr>
                                      <p:tavLst>
                                        <p:tav tm="0">
                                          <p:val>
                                            <p:strVal val="#ppt_x+.4"/>
                                          </p:val>
                                        </p:tav>
                                        <p:tav tm="100000">
                                          <p:val>
                                            <p:strVal val="#ppt_x"/>
                                          </p:val>
                                        </p:tav>
                                      </p:tavLst>
                                    </p:anim>
                                    <p:anim calcmode="lin" valueType="num">
                                      <p:cBhvr>
                                        <p:cTn id="158" dur="500" decel="50000" fill="hold">
                                          <p:stCondLst>
                                            <p:cond delay="0"/>
                                          </p:stCondLst>
                                        </p:cTn>
                                        <p:tgtEl>
                                          <p:spTgt spid="15"/>
                                        </p:tgtEl>
                                        <p:attrNameLst>
                                          <p:attrName>ppt_y</p:attrName>
                                        </p:attrNameLst>
                                      </p:cBhvr>
                                      <p:tavLst>
                                        <p:tav tm="0">
                                          <p:val>
                                            <p:strVal val="#ppt_y-.2"/>
                                          </p:val>
                                        </p:tav>
                                        <p:tav tm="100000">
                                          <p:val>
                                            <p:strVal val="#ppt_y+.1"/>
                                          </p:val>
                                        </p:tav>
                                      </p:tavLst>
                                    </p:anim>
                                    <p:anim calcmode="lin" valueType="num">
                                      <p:cBhvr>
                                        <p:cTn id="159" dur="500" accel="50000" fill="hold">
                                          <p:stCondLst>
                                            <p:cond delay="500"/>
                                          </p:stCondLst>
                                        </p:cTn>
                                        <p:tgtEl>
                                          <p:spTgt spid="15"/>
                                        </p:tgtEl>
                                        <p:attrNameLst>
                                          <p:attrName>ppt_y</p:attrName>
                                        </p:attrNameLst>
                                      </p:cBhvr>
                                      <p:tavLst>
                                        <p:tav tm="0">
                                          <p:val>
                                            <p:strVal val="#ppt_y+.1"/>
                                          </p:val>
                                        </p:tav>
                                        <p:tav tm="100000">
                                          <p:val>
                                            <p:strVal val="#ppt_y"/>
                                          </p:val>
                                        </p:tav>
                                      </p:tavLst>
                                    </p:anim>
                                    <p:animEffect transition="in" filter="fade">
                                      <p:cBhvr>
                                        <p:cTn id="160" dur="1000" decel="50000">
                                          <p:stCondLst>
                                            <p:cond delay="0"/>
                                          </p:stCondLst>
                                        </p:cTn>
                                        <p:tgtEl>
                                          <p:spTgt spid="15"/>
                                        </p:tgtEl>
                                      </p:cBhvr>
                                    </p:animEffect>
                                  </p:childTnLst>
                                </p:cTn>
                              </p:par>
                              <p:par>
                                <p:cTn id="161" presetID="25" presetClass="entr" presetSubtype="0" fill="hold" grpId="0" nodeType="withEffect">
                                  <p:stCondLst>
                                    <p:cond delay="0"/>
                                  </p:stCondLst>
                                  <p:childTnLst>
                                    <p:set>
                                      <p:cBhvr>
                                        <p:cTn id="162" dur="1" fill="hold">
                                          <p:stCondLst>
                                            <p:cond delay="0"/>
                                          </p:stCondLst>
                                        </p:cTn>
                                        <p:tgtEl>
                                          <p:spTgt spid="18"/>
                                        </p:tgtEl>
                                        <p:attrNameLst>
                                          <p:attrName>style.visibility</p:attrName>
                                        </p:attrNameLst>
                                      </p:cBhvr>
                                      <p:to>
                                        <p:strVal val="visible"/>
                                      </p:to>
                                    </p:set>
                                    <p:anim calcmode="lin" valueType="num">
                                      <p:cBhvr>
                                        <p:cTn id="163" dur="500" decel="50000" fill="hold">
                                          <p:stCondLst>
                                            <p:cond delay="0"/>
                                          </p:stCondLst>
                                        </p:cTn>
                                        <p:tgtEl>
                                          <p:spTgt spid="18"/>
                                        </p:tgtEl>
                                        <p:attrNameLst>
                                          <p:attrName>style.rotation</p:attrName>
                                        </p:attrNameLst>
                                      </p:cBhvr>
                                      <p:tavLst>
                                        <p:tav tm="0">
                                          <p:val>
                                            <p:fltVal val="-90"/>
                                          </p:val>
                                        </p:tav>
                                        <p:tav tm="100000">
                                          <p:val>
                                            <p:fltVal val="0"/>
                                          </p:val>
                                        </p:tav>
                                      </p:tavLst>
                                    </p:anim>
                                    <p:anim calcmode="lin" valueType="num">
                                      <p:cBhvr>
                                        <p:cTn id="164" dur="500" decel="50000" fill="hold">
                                          <p:stCondLst>
                                            <p:cond delay="0"/>
                                          </p:stCondLst>
                                        </p:cTn>
                                        <p:tgtEl>
                                          <p:spTgt spid="18"/>
                                        </p:tgtEl>
                                        <p:attrNameLst>
                                          <p:attrName>ppt_w</p:attrName>
                                        </p:attrNameLst>
                                      </p:cBhvr>
                                      <p:tavLst>
                                        <p:tav tm="0">
                                          <p:val>
                                            <p:strVal val="#ppt_w"/>
                                          </p:val>
                                        </p:tav>
                                        <p:tav tm="100000">
                                          <p:val>
                                            <p:strVal val="#ppt_w*.05"/>
                                          </p:val>
                                        </p:tav>
                                      </p:tavLst>
                                    </p:anim>
                                    <p:anim calcmode="lin" valueType="num">
                                      <p:cBhvr>
                                        <p:cTn id="165" dur="500" accel="50000" fill="hold">
                                          <p:stCondLst>
                                            <p:cond delay="500"/>
                                          </p:stCondLst>
                                        </p:cTn>
                                        <p:tgtEl>
                                          <p:spTgt spid="18"/>
                                        </p:tgtEl>
                                        <p:attrNameLst>
                                          <p:attrName>ppt_w</p:attrName>
                                        </p:attrNameLst>
                                      </p:cBhvr>
                                      <p:tavLst>
                                        <p:tav tm="0">
                                          <p:val>
                                            <p:strVal val="#ppt_w*.05"/>
                                          </p:val>
                                        </p:tav>
                                        <p:tav tm="100000">
                                          <p:val>
                                            <p:strVal val="#ppt_w"/>
                                          </p:val>
                                        </p:tav>
                                      </p:tavLst>
                                    </p:anim>
                                    <p:anim calcmode="lin" valueType="num">
                                      <p:cBhvr>
                                        <p:cTn id="166" dur="1000" fill="hold"/>
                                        <p:tgtEl>
                                          <p:spTgt spid="18"/>
                                        </p:tgtEl>
                                        <p:attrNameLst>
                                          <p:attrName>ppt_h</p:attrName>
                                        </p:attrNameLst>
                                      </p:cBhvr>
                                      <p:tavLst>
                                        <p:tav tm="0">
                                          <p:val>
                                            <p:strVal val="#ppt_h"/>
                                          </p:val>
                                        </p:tav>
                                        <p:tav tm="100000">
                                          <p:val>
                                            <p:strVal val="#ppt_h"/>
                                          </p:val>
                                        </p:tav>
                                      </p:tavLst>
                                    </p:anim>
                                    <p:anim calcmode="lin" valueType="num">
                                      <p:cBhvr>
                                        <p:cTn id="167" dur="500" decel="50000" fill="hold">
                                          <p:stCondLst>
                                            <p:cond delay="0"/>
                                          </p:stCondLst>
                                        </p:cTn>
                                        <p:tgtEl>
                                          <p:spTgt spid="18"/>
                                        </p:tgtEl>
                                        <p:attrNameLst>
                                          <p:attrName>ppt_x</p:attrName>
                                        </p:attrNameLst>
                                      </p:cBhvr>
                                      <p:tavLst>
                                        <p:tav tm="0">
                                          <p:val>
                                            <p:strVal val="#ppt_x+.4"/>
                                          </p:val>
                                        </p:tav>
                                        <p:tav tm="100000">
                                          <p:val>
                                            <p:strVal val="#ppt_x"/>
                                          </p:val>
                                        </p:tav>
                                      </p:tavLst>
                                    </p:anim>
                                    <p:anim calcmode="lin" valueType="num">
                                      <p:cBhvr>
                                        <p:cTn id="168" dur="500" decel="50000" fill="hold">
                                          <p:stCondLst>
                                            <p:cond delay="0"/>
                                          </p:stCondLst>
                                        </p:cTn>
                                        <p:tgtEl>
                                          <p:spTgt spid="18"/>
                                        </p:tgtEl>
                                        <p:attrNameLst>
                                          <p:attrName>ppt_y</p:attrName>
                                        </p:attrNameLst>
                                      </p:cBhvr>
                                      <p:tavLst>
                                        <p:tav tm="0">
                                          <p:val>
                                            <p:strVal val="#ppt_y-.2"/>
                                          </p:val>
                                        </p:tav>
                                        <p:tav tm="100000">
                                          <p:val>
                                            <p:strVal val="#ppt_y+.1"/>
                                          </p:val>
                                        </p:tav>
                                      </p:tavLst>
                                    </p:anim>
                                    <p:anim calcmode="lin" valueType="num">
                                      <p:cBhvr>
                                        <p:cTn id="169" dur="500" accel="50000" fill="hold">
                                          <p:stCondLst>
                                            <p:cond delay="500"/>
                                          </p:stCondLst>
                                        </p:cTn>
                                        <p:tgtEl>
                                          <p:spTgt spid="18"/>
                                        </p:tgtEl>
                                        <p:attrNameLst>
                                          <p:attrName>ppt_y</p:attrName>
                                        </p:attrNameLst>
                                      </p:cBhvr>
                                      <p:tavLst>
                                        <p:tav tm="0">
                                          <p:val>
                                            <p:strVal val="#ppt_y+.1"/>
                                          </p:val>
                                        </p:tav>
                                        <p:tav tm="100000">
                                          <p:val>
                                            <p:strVal val="#ppt_y"/>
                                          </p:val>
                                        </p:tav>
                                      </p:tavLst>
                                    </p:anim>
                                    <p:animEffect transition="in" filter="fade">
                                      <p:cBhvr>
                                        <p:cTn id="170" dur="1000" decel="50000">
                                          <p:stCondLst>
                                            <p:cond delay="0"/>
                                          </p:stCondLst>
                                        </p:cTn>
                                        <p:tgtEl>
                                          <p:spTgt spid="18"/>
                                        </p:tgtEl>
                                      </p:cBhvr>
                                    </p:animEffect>
                                  </p:childTnLst>
                                </p:cTn>
                              </p:par>
                            </p:childTnLst>
                          </p:cTn>
                        </p:par>
                      </p:childTnLst>
                    </p:cTn>
                  </p:par>
                  <p:par>
                    <p:cTn id="171" fill="hold">
                      <p:stCondLst>
                        <p:cond delay="indefinite"/>
                      </p:stCondLst>
                      <p:childTnLst>
                        <p:par>
                          <p:cTn id="172" fill="hold">
                            <p:stCondLst>
                              <p:cond delay="0"/>
                            </p:stCondLst>
                            <p:childTnLst>
                              <p:par>
                                <p:cTn id="173" presetID="25" presetClass="entr" presetSubtype="0" fill="hold" grpId="0" nodeType="clickEffect">
                                  <p:stCondLst>
                                    <p:cond delay="0"/>
                                  </p:stCondLst>
                                  <p:childTnLst>
                                    <p:set>
                                      <p:cBhvr>
                                        <p:cTn id="174" dur="1" fill="hold">
                                          <p:stCondLst>
                                            <p:cond delay="0"/>
                                          </p:stCondLst>
                                        </p:cTn>
                                        <p:tgtEl>
                                          <p:spTgt spid="21"/>
                                        </p:tgtEl>
                                        <p:attrNameLst>
                                          <p:attrName>style.visibility</p:attrName>
                                        </p:attrNameLst>
                                      </p:cBhvr>
                                      <p:to>
                                        <p:strVal val="visible"/>
                                      </p:to>
                                    </p:set>
                                    <p:anim calcmode="lin" valueType="num">
                                      <p:cBhvr>
                                        <p:cTn id="175" dur="500" decel="50000" fill="hold">
                                          <p:stCondLst>
                                            <p:cond delay="0"/>
                                          </p:stCondLst>
                                        </p:cTn>
                                        <p:tgtEl>
                                          <p:spTgt spid="21"/>
                                        </p:tgtEl>
                                        <p:attrNameLst>
                                          <p:attrName>style.rotation</p:attrName>
                                        </p:attrNameLst>
                                      </p:cBhvr>
                                      <p:tavLst>
                                        <p:tav tm="0">
                                          <p:val>
                                            <p:fltVal val="-90"/>
                                          </p:val>
                                        </p:tav>
                                        <p:tav tm="100000">
                                          <p:val>
                                            <p:fltVal val="0"/>
                                          </p:val>
                                        </p:tav>
                                      </p:tavLst>
                                    </p:anim>
                                    <p:anim calcmode="lin" valueType="num">
                                      <p:cBhvr>
                                        <p:cTn id="176" dur="500" decel="50000" fill="hold">
                                          <p:stCondLst>
                                            <p:cond delay="0"/>
                                          </p:stCondLst>
                                        </p:cTn>
                                        <p:tgtEl>
                                          <p:spTgt spid="21"/>
                                        </p:tgtEl>
                                        <p:attrNameLst>
                                          <p:attrName>ppt_w</p:attrName>
                                        </p:attrNameLst>
                                      </p:cBhvr>
                                      <p:tavLst>
                                        <p:tav tm="0">
                                          <p:val>
                                            <p:strVal val="#ppt_w"/>
                                          </p:val>
                                        </p:tav>
                                        <p:tav tm="100000">
                                          <p:val>
                                            <p:strVal val="#ppt_w*.05"/>
                                          </p:val>
                                        </p:tav>
                                      </p:tavLst>
                                    </p:anim>
                                    <p:anim calcmode="lin" valueType="num">
                                      <p:cBhvr>
                                        <p:cTn id="177" dur="500" accel="50000" fill="hold">
                                          <p:stCondLst>
                                            <p:cond delay="500"/>
                                          </p:stCondLst>
                                        </p:cTn>
                                        <p:tgtEl>
                                          <p:spTgt spid="21"/>
                                        </p:tgtEl>
                                        <p:attrNameLst>
                                          <p:attrName>ppt_w</p:attrName>
                                        </p:attrNameLst>
                                      </p:cBhvr>
                                      <p:tavLst>
                                        <p:tav tm="0">
                                          <p:val>
                                            <p:strVal val="#ppt_w*.05"/>
                                          </p:val>
                                        </p:tav>
                                        <p:tav tm="100000">
                                          <p:val>
                                            <p:strVal val="#ppt_w"/>
                                          </p:val>
                                        </p:tav>
                                      </p:tavLst>
                                    </p:anim>
                                    <p:anim calcmode="lin" valueType="num">
                                      <p:cBhvr>
                                        <p:cTn id="178" dur="1000" fill="hold"/>
                                        <p:tgtEl>
                                          <p:spTgt spid="21"/>
                                        </p:tgtEl>
                                        <p:attrNameLst>
                                          <p:attrName>ppt_h</p:attrName>
                                        </p:attrNameLst>
                                      </p:cBhvr>
                                      <p:tavLst>
                                        <p:tav tm="0">
                                          <p:val>
                                            <p:strVal val="#ppt_h"/>
                                          </p:val>
                                        </p:tav>
                                        <p:tav tm="100000">
                                          <p:val>
                                            <p:strVal val="#ppt_h"/>
                                          </p:val>
                                        </p:tav>
                                      </p:tavLst>
                                    </p:anim>
                                    <p:anim calcmode="lin" valueType="num">
                                      <p:cBhvr>
                                        <p:cTn id="179" dur="500" decel="50000" fill="hold">
                                          <p:stCondLst>
                                            <p:cond delay="0"/>
                                          </p:stCondLst>
                                        </p:cTn>
                                        <p:tgtEl>
                                          <p:spTgt spid="21"/>
                                        </p:tgtEl>
                                        <p:attrNameLst>
                                          <p:attrName>ppt_x</p:attrName>
                                        </p:attrNameLst>
                                      </p:cBhvr>
                                      <p:tavLst>
                                        <p:tav tm="0">
                                          <p:val>
                                            <p:strVal val="#ppt_x+.4"/>
                                          </p:val>
                                        </p:tav>
                                        <p:tav tm="100000">
                                          <p:val>
                                            <p:strVal val="#ppt_x"/>
                                          </p:val>
                                        </p:tav>
                                      </p:tavLst>
                                    </p:anim>
                                    <p:anim calcmode="lin" valueType="num">
                                      <p:cBhvr>
                                        <p:cTn id="180" dur="500" decel="50000" fill="hold">
                                          <p:stCondLst>
                                            <p:cond delay="0"/>
                                          </p:stCondLst>
                                        </p:cTn>
                                        <p:tgtEl>
                                          <p:spTgt spid="21"/>
                                        </p:tgtEl>
                                        <p:attrNameLst>
                                          <p:attrName>ppt_y</p:attrName>
                                        </p:attrNameLst>
                                      </p:cBhvr>
                                      <p:tavLst>
                                        <p:tav tm="0">
                                          <p:val>
                                            <p:strVal val="#ppt_y-.2"/>
                                          </p:val>
                                        </p:tav>
                                        <p:tav tm="100000">
                                          <p:val>
                                            <p:strVal val="#ppt_y+.1"/>
                                          </p:val>
                                        </p:tav>
                                      </p:tavLst>
                                    </p:anim>
                                    <p:anim calcmode="lin" valueType="num">
                                      <p:cBhvr>
                                        <p:cTn id="181" dur="500" accel="50000" fill="hold">
                                          <p:stCondLst>
                                            <p:cond delay="500"/>
                                          </p:stCondLst>
                                        </p:cTn>
                                        <p:tgtEl>
                                          <p:spTgt spid="21"/>
                                        </p:tgtEl>
                                        <p:attrNameLst>
                                          <p:attrName>ppt_y</p:attrName>
                                        </p:attrNameLst>
                                      </p:cBhvr>
                                      <p:tavLst>
                                        <p:tav tm="0">
                                          <p:val>
                                            <p:strVal val="#ppt_y+.1"/>
                                          </p:val>
                                        </p:tav>
                                        <p:tav tm="100000">
                                          <p:val>
                                            <p:strVal val="#ppt_y"/>
                                          </p:val>
                                        </p:tav>
                                      </p:tavLst>
                                    </p:anim>
                                    <p:animEffect transition="in" filter="fade">
                                      <p:cBhvr>
                                        <p:cTn id="182" dur="1000" decel="50000">
                                          <p:stCondLst>
                                            <p:cond delay="0"/>
                                          </p:stCondLst>
                                        </p:cTn>
                                        <p:tgtEl>
                                          <p:spTgt spid="21"/>
                                        </p:tgtEl>
                                      </p:cBhvr>
                                    </p:animEffect>
                                  </p:childTnLst>
                                </p:cTn>
                              </p:par>
                            </p:childTnLst>
                          </p:cTn>
                        </p:par>
                      </p:childTnLst>
                    </p:cTn>
                  </p:par>
                  <p:par>
                    <p:cTn id="183" fill="hold">
                      <p:stCondLst>
                        <p:cond delay="indefinite"/>
                      </p:stCondLst>
                      <p:childTnLst>
                        <p:par>
                          <p:cTn id="184" fill="hold">
                            <p:stCondLst>
                              <p:cond delay="0"/>
                            </p:stCondLst>
                            <p:childTnLst>
                              <p:par>
                                <p:cTn id="185" presetID="1" presetClass="entr" presetSubtype="0" fill="hold" grpId="0" nodeType="clickEffect">
                                  <p:stCondLst>
                                    <p:cond delay="0"/>
                                  </p:stCondLst>
                                  <p:childTnLst>
                                    <p:set>
                                      <p:cBhvr>
                                        <p:cTn id="186" dur="1" fill="hold">
                                          <p:stCondLst>
                                            <p:cond delay="0"/>
                                          </p:stCondLst>
                                        </p:cTn>
                                        <p:tgtEl>
                                          <p:spTgt spid="24"/>
                                        </p:tgtEl>
                                        <p:attrNameLst>
                                          <p:attrName>style.visibility</p:attrName>
                                        </p:attrNameLst>
                                      </p:cBhvr>
                                      <p:to>
                                        <p:strVal val="visible"/>
                                      </p:to>
                                    </p:set>
                                  </p:childTnLst>
                                </p:cTn>
                              </p:par>
                            </p:childTnLst>
                          </p:cTn>
                        </p:par>
                      </p:childTnLst>
                    </p:cTn>
                  </p:par>
                  <p:par>
                    <p:cTn id="187" fill="hold">
                      <p:stCondLst>
                        <p:cond delay="indefinite"/>
                      </p:stCondLst>
                      <p:childTnLst>
                        <p:par>
                          <p:cTn id="188" fill="hold">
                            <p:stCondLst>
                              <p:cond delay="0"/>
                            </p:stCondLst>
                            <p:childTnLst>
                              <p:par>
                                <p:cTn id="189" presetID="5" presetClass="exit" presetSubtype="10" fill="hold" grpId="1" nodeType="clickEffect">
                                  <p:stCondLst>
                                    <p:cond delay="0"/>
                                  </p:stCondLst>
                                  <p:childTnLst>
                                    <p:animEffect transition="out" filter="checkerboard(across)">
                                      <p:cBhvr>
                                        <p:cTn id="190" dur="500"/>
                                        <p:tgtEl>
                                          <p:spTgt spid="24"/>
                                        </p:tgtEl>
                                      </p:cBhvr>
                                    </p:animEffect>
                                    <p:set>
                                      <p:cBhvr>
                                        <p:cTn id="191" dur="1" fill="hold">
                                          <p:stCondLst>
                                            <p:cond delay="499"/>
                                          </p:stCondLst>
                                        </p:cTn>
                                        <p:tgtEl>
                                          <p:spTgt spid="2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p:bldP spid="14" grpId="0" animBg="1"/>
      <p:bldP spid="15" grpId="0"/>
      <p:bldP spid="16" grpId="0" animBg="1"/>
      <p:bldP spid="17" grpId="0" animBg="1"/>
      <p:bldP spid="18" grpId="0" animBg="1"/>
      <p:bldP spid="19" grpId="0" animBg="1"/>
      <p:bldP spid="21" grpId="0"/>
      <p:bldP spid="24" grpId="0"/>
      <p:bldP spid="24" grpId="1"/>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2714612" y="285728"/>
            <a:ext cx="6115064" cy="1143000"/>
          </a:xfrm>
        </p:spPr>
        <p:txBody>
          <a:bodyPr>
            <a:normAutofit fontScale="90000"/>
          </a:bodyPr>
          <a:lstStyle/>
          <a:p>
            <a:r>
              <a:rPr lang="fr-CA" dirty="0" smtClean="0"/>
              <a:t>Dépendance et domination des partenaires?</a:t>
            </a:r>
            <a:endParaRPr lang="fr-CA" dirty="0"/>
          </a:p>
        </p:txBody>
      </p:sp>
      <p:sp>
        <p:nvSpPr>
          <p:cNvPr id="3" name="Espace réservé du contenu 2"/>
          <p:cNvSpPr>
            <a:spLocks noGrp="1"/>
          </p:cNvSpPr>
          <p:nvPr>
            <p:ph idx="1"/>
          </p:nvPr>
        </p:nvSpPr>
        <p:spPr>
          <a:xfrm>
            <a:off x="457200" y="1600200"/>
            <a:ext cx="8229600" cy="4829196"/>
          </a:xfrm>
        </p:spPr>
        <p:txBody>
          <a:bodyPr>
            <a:normAutofit fontScale="92500" lnSpcReduction="20000"/>
          </a:bodyPr>
          <a:lstStyle/>
          <a:p>
            <a:r>
              <a:rPr lang="fr-CA" dirty="0" smtClean="0"/>
              <a:t>« Les groupes du Sud ont alimenté la réflexion et la remise en cause des anciennes visions du développement et des manières de réduire les écarts entre les pays riches et les pays pauvre. » (Van </a:t>
            </a:r>
            <a:r>
              <a:rPr lang="fr-CA" dirty="0" err="1" smtClean="0"/>
              <a:t>Kemenade</a:t>
            </a:r>
            <a:r>
              <a:rPr lang="fr-CA" dirty="0" smtClean="0"/>
              <a:t>, 2000)</a:t>
            </a:r>
          </a:p>
          <a:p>
            <a:r>
              <a:rPr lang="fr-CA" dirty="0" smtClean="0"/>
              <a:t>« Les acteurs de la coopération internationale construisent leurs relations de partenariat dans un contexte de rapports de pouvoir inégaux en exerçant leur pouvoir de façon inopinée et inusitée: à travers des mécanismes d’arbitrage et de partage du pouvoir. (…) Toujours pas égaux, mais en dialogue. » (</a:t>
            </a:r>
            <a:r>
              <a:rPr lang="fr-CA" dirty="0" err="1" smtClean="0"/>
              <a:t>Navaro</a:t>
            </a:r>
            <a:r>
              <a:rPr lang="fr-CA" dirty="0" smtClean="0"/>
              <a:t>-Flores, 2009)</a:t>
            </a:r>
            <a:endParaRPr lang="fr-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Le Fonds</a:t>
            </a:r>
            <a:endParaRPr lang="fr-CA" dirty="0"/>
          </a:p>
        </p:txBody>
      </p:sp>
      <p:sp>
        <p:nvSpPr>
          <p:cNvPr id="3" name="Espace réservé du contenu 2"/>
          <p:cNvSpPr>
            <a:spLocks noGrp="1"/>
          </p:cNvSpPr>
          <p:nvPr>
            <p:ph idx="1"/>
          </p:nvPr>
        </p:nvSpPr>
        <p:spPr>
          <a:xfrm>
            <a:off x="428596" y="1357298"/>
            <a:ext cx="8229600" cy="4829196"/>
          </a:xfrm>
        </p:spPr>
        <p:txBody>
          <a:bodyPr>
            <a:normAutofit fontScale="92500" lnSpcReduction="10000"/>
          </a:bodyPr>
          <a:lstStyle/>
          <a:p>
            <a:r>
              <a:rPr lang="fr-CA" dirty="0" smtClean="0"/>
              <a:t>Notre objectif: constituer un fonds (± 5 M$) générant des revenus permanents destinés spécifiquement à des projets de développement des communautés</a:t>
            </a:r>
          </a:p>
          <a:p>
            <a:r>
              <a:rPr lang="fr-CA" dirty="0" smtClean="0"/>
              <a:t>Notre stratégie: recruter des membres qui achètent une police d’assurance vie au bénéfice du Fonds, font un legs testamentaire, organisent des levées de fonds, versent des contributions, etc.</a:t>
            </a:r>
          </a:p>
          <a:p>
            <a:r>
              <a:rPr lang="fr-CA" dirty="0" smtClean="0"/>
              <a:t>Notre démarche:</a:t>
            </a:r>
            <a:r>
              <a:rPr lang="fr-CA" dirty="0" smtClean="0"/>
              <a:t> gérer </a:t>
            </a:r>
            <a:r>
              <a:rPr lang="fr-CA" dirty="0" smtClean="0"/>
              <a:t>les </a:t>
            </a:r>
            <a:r>
              <a:rPr lang="fr-CA" dirty="0" smtClean="0"/>
              <a:t>placements à partir des intér</a:t>
            </a:r>
            <a:r>
              <a:rPr lang="fr-CA" dirty="0" smtClean="0"/>
              <a:t>êts générés </a:t>
            </a:r>
            <a:r>
              <a:rPr lang="fr-CA" dirty="0" smtClean="0"/>
              <a:t>pa</a:t>
            </a:r>
            <a:r>
              <a:rPr lang="fr-CA" dirty="0" smtClean="0"/>
              <a:t>r un fonds de dotation</a:t>
            </a:r>
            <a:endParaRPr lang="fr-CA" dirty="0"/>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625</TotalTime>
  <Words>701</Words>
  <Application>Microsoft Macintosh PowerPoint</Application>
  <PresentationFormat>Présentation à l'écran (4:3)</PresentationFormat>
  <Paragraphs>69</Paragraphs>
  <Slides>11</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11</vt:i4>
      </vt:variant>
    </vt:vector>
  </HeadingPairs>
  <TitlesOfParts>
    <vt:vector size="12" baseType="lpstr">
      <vt:lpstr>Thème Office</vt:lpstr>
      <vt:lpstr>Le Fonds Solidarité Sud: une alternative aux écueils de la coopération?</vt:lpstr>
      <vt:lpstr>Un fonds de dotation</vt:lpstr>
      <vt:lpstr>Renouveler le concept de développement</vt:lpstr>
      <vt:lpstr>Le choix de travailler avec des partenaires du Sud</vt:lpstr>
      <vt:lpstr>Une organisation de transformation sociale</vt:lpstr>
      <vt:lpstr>Perspectives</vt:lpstr>
      <vt:lpstr>Diapositive 7</vt:lpstr>
      <vt:lpstr>Dépendance et domination des partenaires?</vt:lpstr>
      <vt:lpstr>Le Fonds</vt:lpstr>
      <vt:lpstr>L’avenir de la solidarité internationale </vt:lpstr>
      <vt:lpstr>Poursuivre…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développement autonome?</dc:title>
  <dc:creator>René Lachapelle</dc:creator>
  <cp:lastModifiedBy>Louis Favreau</cp:lastModifiedBy>
  <cp:revision>42</cp:revision>
  <dcterms:created xsi:type="dcterms:W3CDTF">2011-08-25T16:37:42Z</dcterms:created>
  <dcterms:modified xsi:type="dcterms:W3CDTF">2011-08-25T16:45:11Z</dcterms:modified>
</cp:coreProperties>
</file>