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56" r:id="rId2"/>
    <p:sldId id="316" r:id="rId3"/>
    <p:sldId id="312" r:id="rId4"/>
    <p:sldId id="331" r:id="rId5"/>
    <p:sldId id="319" r:id="rId6"/>
    <p:sldId id="320" r:id="rId7"/>
    <p:sldId id="330" r:id="rId8"/>
    <p:sldId id="324" r:id="rId9"/>
    <p:sldId id="325" r:id="rId10"/>
    <p:sldId id="334" r:id="rId11"/>
    <p:sldId id="336" r:id="rId12"/>
    <p:sldId id="317" r:id="rId13"/>
    <p:sldId id="329" r:id="rId14"/>
    <p:sldId id="326" r:id="rId15"/>
    <p:sldId id="327" r:id="rId16"/>
    <p:sldId id="321" r:id="rId17"/>
    <p:sldId id="315" r:id="rId18"/>
    <p:sldId id="332" r:id="rId19"/>
    <p:sldId id="323" r:id="rId20"/>
    <p:sldId id="333" r:id="rId21"/>
    <p:sldId id="30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4120" y="-1088"/>
      </p:cViewPr>
      <p:guideLst>
        <p:guide orient="horz" pos="2160"/>
        <p:guide pos="2880"/>
      </p:guideLst>
    </p:cSldViewPr>
  </p:slideViewPr>
  <p:notesTextViewPr>
    <p:cViewPr>
      <p:scale>
        <a:sx n="100" d="100"/>
        <a:sy n="100" d="100"/>
      </p:scale>
      <p:origin x="0" y="0"/>
    </p:cViewPr>
  </p:notesTextViewPr>
  <p:sorterViewPr>
    <p:cViewPr>
      <p:scale>
        <a:sx n="188" d="100"/>
        <a:sy n="188" d="100"/>
      </p:scale>
      <p:origin x="0" y="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62D259-DE89-4D06-B723-4454DA45286F}" type="datetimeFigureOut">
              <a:rPr lang="fr-CA" smtClean="0"/>
              <a:pPr/>
              <a:t>11-03-13</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77665D-B036-4FA7-993B-FB9BCCFD5595}" type="slidenum">
              <a:rPr lang="fr-CA" smtClean="0"/>
              <a:pPr/>
              <a:t>‹#›</a:t>
            </a:fld>
            <a:endParaRPr lang="fr-CA"/>
          </a:p>
        </p:txBody>
      </p:sp>
    </p:spTree>
    <p:extLst>
      <p:ext uri="{BB962C8B-B14F-4D97-AF65-F5344CB8AC3E}">
        <p14:creationId xmlns:p14="http://schemas.microsoft.com/office/powerpoint/2010/main" val="36174218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F3689-FCD2-4920-A338-3579D0356187}" type="datetimeFigureOut">
              <a:rPr lang="fr-FR" smtClean="0"/>
              <a:pPr/>
              <a:t>11-03-13</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5AF829-6D3F-4E6F-9BAD-5E3E91129215}" type="slidenum">
              <a:rPr lang="fr-CA" smtClean="0"/>
              <a:pPr/>
              <a:t>‹#›</a:t>
            </a:fld>
            <a:endParaRPr lang="fr-CA"/>
          </a:p>
        </p:txBody>
      </p:sp>
    </p:spTree>
    <p:extLst>
      <p:ext uri="{BB962C8B-B14F-4D97-AF65-F5344CB8AC3E}">
        <p14:creationId xmlns:p14="http://schemas.microsoft.com/office/powerpoint/2010/main" val="100961822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ea typeface="ＭＳ Ｐゴシック" charset="0"/>
              </a:defRPr>
            </a:lvl1pPr>
            <a:lvl2pPr marL="742950" indent="-285750" eaLnBrk="0" hangingPunct="0">
              <a:defRPr>
                <a:solidFill>
                  <a:schemeClr val="tx1"/>
                </a:solidFill>
                <a:latin typeface="Tahoma" charset="0"/>
                <a:ea typeface="ＭＳ Ｐゴシック" charset="0"/>
              </a:defRPr>
            </a:lvl2pPr>
            <a:lvl3pPr marL="1143000" indent="-228600" eaLnBrk="0" hangingPunct="0">
              <a:defRPr>
                <a:solidFill>
                  <a:schemeClr val="tx1"/>
                </a:solidFill>
                <a:latin typeface="Tahoma" charset="0"/>
                <a:ea typeface="ＭＳ Ｐゴシック" charset="0"/>
              </a:defRPr>
            </a:lvl3pPr>
            <a:lvl4pPr marL="1600200" indent="-228600" eaLnBrk="0" hangingPunct="0">
              <a:defRPr>
                <a:solidFill>
                  <a:schemeClr val="tx1"/>
                </a:solidFill>
                <a:latin typeface="Tahoma" charset="0"/>
                <a:ea typeface="ＭＳ Ｐゴシック" charset="0"/>
              </a:defRPr>
            </a:lvl4pPr>
            <a:lvl5pPr marL="2057400" indent="-228600" eaLnBrk="0" hangingPunct="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eaLnBrk="1" hangingPunct="1"/>
            <a:fld id="{35685CC5-F0E4-204A-9210-48F2316D184C}" type="slidenum">
              <a:rPr lang="fr-CA">
                <a:latin typeface="Times New Roman" charset="0"/>
              </a:rPr>
              <a:pPr eaLnBrk="1" hangingPunct="1"/>
              <a:t>10</a:t>
            </a:fld>
            <a:endParaRPr lang="fr-CA">
              <a:latin typeface="Times New Roman"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sz="1000">
                <a:latin typeface="Times New Roman" charset="0"/>
              </a:rPr>
              <a:t>La pauvreté n</a:t>
            </a:r>
            <a:r>
              <a:rPr lang="ja-JP" altLang="fr-CA" sz="1000">
                <a:latin typeface="Times New Roman" charset="0"/>
              </a:rPr>
              <a:t>’</a:t>
            </a:r>
            <a:r>
              <a:rPr lang="fr-CA" sz="1000">
                <a:latin typeface="Times New Roman" charset="0"/>
              </a:rPr>
              <a:t>est pas qu</a:t>
            </a:r>
            <a:r>
              <a:rPr lang="ja-JP" altLang="fr-CA" sz="1000">
                <a:latin typeface="Times New Roman" charset="0"/>
              </a:rPr>
              <a:t>’</a:t>
            </a:r>
            <a:r>
              <a:rPr lang="fr-CA" sz="1000">
                <a:latin typeface="Times New Roman" charset="0"/>
              </a:rPr>
              <a:t>économique. Elle se traduit souvent par l</a:t>
            </a:r>
            <a:r>
              <a:rPr lang="ja-JP" altLang="fr-CA" sz="1000">
                <a:latin typeface="Times New Roman" charset="0"/>
              </a:rPr>
              <a:t>’</a:t>
            </a:r>
            <a:r>
              <a:rPr lang="fr-CA" sz="1000">
                <a:latin typeface="Times New Roman" charset="0"/>
              </a:rPr>
              <a:t>isolement, la</a:t>
            </a:r>
          </a:p>
          <a:p>
            <a:r>
              <a:rPr lang="fr-CA" sz="1000">
                <a:latin typeface="Times New Roman" charset="0"/>
              </a:rPr>
              <a:t>marginalisation et le sentiment d</a:t>
            </a:r>
            <a:r>
              <a:rPr lang="ja-JP" altLang="fr-CA" sz="1000">
                <a:latin typeface="Times New Roman" charset="0"/>
              </a:rPr>
              <a:t>’</a:t>
            </a:r>
            <a:r>
              <a:rPr lang="fr-CA" sz="1000">
                <a:latin typeface="Times New Roman" charset="0"/>
              </a:rPr>
              <a:t>impuissance.</a:t>
            </a:r>
          </a:p>
          <a:p>
            <a:r>
              <a:rPr lang="fr-CA" sz="1000">
                <a:latin typeface="Times New Roman" charset="0"/>
              </a:rPr>
              <a:t>Plus on est pauvre, plus on risque d</a:t>
            </a:r>
            <a:r>
              <a:rPr lang="ja-JP" altLang="fr-CA" sz="1000">
                <a:latin typeface="Times New Roman" charset="0"/>
              </a:rPr>
              <a:t>’</a:t>
            </a:r>
            <a:r>
              <a:rPr lang="fr-CA" sz="1000">
                <a:latin typeface="Times New Roman" charset="0"/>
              </a:rPr>
              <a:t>être malade et de mourir jeune. Le niveau</a:t>
            </a:r>
          </a:p>
          <a:p>
            <a:r>
              <a:rPr lang="fr-CA" sz="1000">
                <a:latin typeface="Times New Roman" charset="0"/>
              </a:rPr>
              <a:t>socioéconomique est le plus fort prédicteur de maladie et de vie de piètre qualité.</a:t>
            </a:r>
          </a:p>
          <a:p>
            <a:r>
              <a:rPr lang="fr-CA" sz="1000">
                <a:latin typeface="Times New Roman" charset="0"/>
              </a:rPr>
              <a:t>Plus la durée de privation socioéconomique est longue, plus les dommages sur la</a:t>
            </a:r>
          </a:p>
          <a:p>
            <a:r>
              <a:rPr lang="fr-CA" sz="1000">
                <a:latin typeface="Times New Roman" charset="0"/>
              </a:rPr>
              <a:t>santé seront importants. L</a:t>
            </a:r>
            <a:r>
              <a:rPr lang="ja-JP" altLang="fr-CA" sz="1000">
                <a:latin typeface="Times New Roman" charset="0"/>
              </a:rPr>
              <a:t>’</a:t>
            </a:r>
            <a:r>
              <a:rPr lang="fr-CA" sz="1000">
                <a:latin typeface="Times New Roman" charset="0"/>
              </a:rPr>
              <a:t>enfance est une période cruciale durant laquelle un état</a:t>
            </a:r>
          </a:p>
          <a:p>
            <a:r>
              <a:rPr lang="fr-CA" sz="1000">
                <a:latin typeface="Times New Roman" charset="0"/>
              </a:rPr>
              <a:t>persistant de pauvreté aura des conséquences sur la santé tout au long de la vie.</a:t>
            </a:r>
          </a:p>
          <a:p>
            <a:r>
              <a:rPr lang="fr-CA" sz="1000">
                <a:latin typeface="Times New Roman" charset="0"/>
              </a:rPr>
              <a:t>La pauvreté enlève des vies et des années de vie heureuse et en bonne santé. Sur</a:t>
            </a:r>
          </a:p>
          <a:p>
            <a:r>
              <a:rPr lang="fr-CA" sz="1000">
                <a:latin typeface="Times New Roman" charset="0"/>
              </a:rPr>
              <a:t>ce plan, elle cause des dommages qui se comparent à ceux des maladies de</a:t>
            </a:r>
          </a:p>
          <a:p>
            <a:r>
              <a:rPr lang="fr-CA" sz="1000">
                <a:latin typeface="Times New Roman" charset="0"/>
              </a:rPr>
              <a:t>l</a:t>
            </a:r>
            <a:r>
              <a:rPr lang="ja-JP" altLang="fr-CA" sz="1000">
                <a:latin typeface="Times New Roman" charset="0"/>
              </a:rPr>
              <a:t>’</a:t>
            </a:r>
            <a:r>
              <a:rPr lang="fr-CA" sz="1000">
                <a:latin typeface="Times New Roman" charset="0"/>
              </a:rPr>
              <a:t>appareil circulatoire : dans la population canadienne, les inégalités de revenu sont</a:t>
            </a:r>
          </a:p>
          <a:p>
            <a:r>
              <a:rPr lang="fr-CA" sz="1000">
                <a:latin typeface="Times New Roman" charset="0"/>
              </a:rPr>
              <a:t>responsables de 20 % des années potentielles de vie perdues, comparativement à</a:t>
            </a:r>
          </a:p>
          <a:p>
            <a:r>
              <a:rPr lang="fr-CA" sz="1000">
                <a:latin typeface="Times New Roman" charset="0"/>
              </a:rPr>
              <a:t>17 % pour les maladies de l</a:t>
            </a:r>
            <a:r>
              <a:rPr lang="ja-JP" altLang="fr-CA" sz="1000">
                <a:latin typeface="Times New Roman" charset="0"/>
              </a:rPr>
              <a:t>’</a:t>
            </a:r>
            <a:r>
              <a:rPr lang="fr-CA" sz="1000">
                <a:latin typeface="Times New Roman" charset="0"/>
              </a:rPr>
              <a:t>appareil circulatoire.</a:t>
            </a:r>
          </a:p>
          <a:p>
            <a:r>
              <a:rPr lang="fr-CA" sz="1000">
                <a:latin typeface="Times New Roman" charset="0"/>
              </a:rPr>
              <a:t>Le fait de vivre dans la pauvreté durant l</a:t>
            </a:r>
            <a:r>
              <a:rPr lang="ja-JP" altLang="fr-CA" sz="1000">
                <a:latin typeface="Times New Roman" charset="0"/>
              </a:rPr>
              <a:t>’</a:t>
            </a:r>
            <a:r>
              <a:rPr lang="fr-CA" sz="1000">
                <a:latin typeface="Times New Roman" charset="0"/>
              </a:rPr>
              <a:t>enfance augmente le risque de souffrir plus</a:t>
            </a:r>
          </a:p>
          <a:p>
            <a:r>
              <a:rPr lang="fr-CA" sz="1000">
                <a:latin typeface="Times New Roman" charset="0"/>
              </a:rPr>
              <a:t>tard de problèmes de santé et de vivre moins longtemps, même si le niveau</a:t>
            </a:r>
          </a:p>
          <a:p>
            <a:r>
              <a:rPr lang="fr-CA" sz="1000">
                <a:latin typeface="Times New Roman" charset="0"/>
              </a:rPr>
              <a:t>socioéconomique s</a:t>
            </a:r>
            <a:r>
              <a:rPr lang="ja-JP" altLang="fr-CA" sz="1000">
                <a:latin typeface="Times New Roman" charset="0"/>
              </a:rPr>
              <a:t>’</a:t>
            </a:r>
            <a:r>
              <a:rPr lang="fr-CA" sz="1000">
                <a:latin typeface="Times New Roman" charset="0"/>
              </a:rPr>
              <a:t>améliore ensuite au cours des années.</a:t>
            </a:r>
          </a:p>
          <a:p>
            <a:r>
              <a:rPr lang="fr-CA" sz="1000">
                <a:latin typeface="Times New Roman" charset="0"/>
              </a:rPr>
              <a:t>seulement 10 à 15 % de l</a:t>
            </a:r>
            <a:r>
              <a:rPr lang="ja-JP" altLang="fr-CA" sz="1000">
                <a:latin typeface="Times New Roman" charset="0"/>
              </a:rPr>
              <a:t>’</a:t>
            </a:r>
            <a:r>
              <a:rPr lang="fr-CA" sz="1000">
                <a:latin typeface="Times New Roman" charset="0"/>
              </a:rPr>
              <a:t>accroissement de la longévité</a:t>
            </a:r>
          </a:p>
          <a:p>
            <a:r>
              <a:rPr lang="fr-CA" sz="1000">
                <a:latin typeface="Times New Roman" charset="0"/>
              </a:rPr>
              <a:t>depuis le début du vingtième siècle sont dus à de meilleurs soins de santé.</a:t>
            </a:r>
          </a:p>
          <a:p>
            <a:r>
              <a:rPr lang="fr-CA" sz="1000">
                <a:latin typeface="Times New Roman" charset="0"/>
              </a:rPr>
              <a:t>ce sont les améliorations des conditions</a:t>
            </a:r>
          </a:p>
          <a:p>
            <a:r>
              <a:rPr lang="fr-CA" sz="1000">
                <a:latin typeface="Times New Roman" charset="0"/>
              </a:rPr>
              <a:t>matérielles — un plus haut niveau de scolarité, de meilleures conditions de travail et</a:t>
            </a:r>
          </a:p>
          <a:p>
            <a:r>
              <a:rPr lang="fr-CA" sz="1000">
                <a:latin typeface="Times New Roman" charset="0"/>
              </a:rPr>
              <a:t>de logement — qui ont le plus contribué aux progrès observés en matière de santé.</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ln/>
        </p:spPr>
      </p:sp>
      <p:sp>
        <p:nvSpPr>
          <p:cNvPr id="3174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a:ln/>
        </p:spPr>
      </p:sp>
      <p:sp>
        <p:nvSpPr>
          <p:cNvPr id="45059"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D9DA9D05-23F1-47FF-83EA-5D43E8771FB2}" type="datetime1">
              <a:rPr lang="fr-FR" smtClean="0"/>
              <a:pPr/>
              <a:t>11-03-13</a:t>
            </a:fld>
            <a:endParaRPr lang="fr-CA"/>
          </a:p>
        </p:txBody>
      </p:sp>
      <p:sp>
        <p:nvSpPr>
          <p:cNvPr id="20" name="Espace réservé du pied de page 19"/>
          <p:cNvSpPr>
            <a:spLocks noGrp="1"/>
          </p:cNvSpPr>
          <p:nvPr>
            <p:ph type="ftr" sz="quarter" idx="11"/>
          </p:nvPr>
        </p:nvSpPr>
        <p:spPr/>
        <p:txBody>
          <a:bodyPr/>
          <a:lstStyle>
            <a:extLst/>
          </a:lstStyle>
          <a:p>
            <a:endParaRPr lang="fr-CA"/>
          </a:p>
        </p:txBody>
      </p:sp>
      <p:sp>
        <p:nvSpPr>
          <p:cNvPr id="10" name="Espace réservé du numéro de diapositive 9"/>
          <p:cNvSpPr>
            <a:spLocks noGrp="1"/>
          </p:cNvSpPr>
          <p:nvPr>
            <p:ph type="sldNum" sz="quarter" idx="12"/>
          </p:nvPr>
        </p:nvSpPr>
        <p:spPr/>
        <p:txBody>
          <a:bodyPr/>
          <a:lstStyle>
            <a:extLst/>
          </a:lstStyle>
          <a:p>
            <a:fld id="{1C34AA75-AF4C-43FF-AF03-9A68F7154CF3}" type="slidenum">
              <a:rPr lang="fr-CA" smtClean="0"/>
              <a:pPr/>
              <a:t>‹#›</a:t>
            </a:fld>
            <a:endParaRPr lang="fr-CA"/>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D64922D-4EEB-4FFA-B8E9-249359C29FE4}" type="datetime1">
              <a:rPr lang="fr-FR" smtClean="0"/>
              <a:pPr/>
              <a:t>11-03-13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86C23F-2150-4EFD-B3FB-D666BC2AFCB1}" type="datetime1">
              <a:rPr lang="fr-FR" smtClean="0"/>
              <a:pPr/>
              <a:t>11-03-13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86CDCB9-970C-4FEE-AE08-9FE4089CBA22}" type="datetime1">
              <a:rPr lang="fr-FR" smtClean="0"/>
              <a:pPr/>
              <a:t>11-03-13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3454C2B8-DB75-4FFC-802F-BFBBDB068A1B}" type="datetime1">
              <a:rPr lang="fr-FR" smtClean="0"/>
              <a:pPr/>
              <a:t>11-03-13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1C34AA75-AF4C-43FF-AF03-9A68F7154CF3}" type="slidenum">
              <a:rPr lang="fr-CA" smtClean="0"/>
              <a:pPr/>
              <a:t>‹#›</a:t>
            </a:fld>
            <a:endParaRPr lang="fr-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1987B05-AC59-4DAE-8E30-8B64C8EC3C74}" type="datetime1">
              <a:rPr lang="fr-FR" smtClean="0"/>
              <a:pPr/>
              <a:t>11-03-13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A2ED1FD-393F-4212-8001-0C326015C551}" type="datetime1">
              <a:rPr lang="fr-FR" smtClean="0"/>
              <a:pPr/>
              <a:t>11-03-13</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0572106-52AE-4474-B78E-4B56300550C2}" type="datetime1">
              <a:rPr lang="fr-FR" smtClean="0"/>
              <a:pPr/>
              <a:t>11-03-13</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9326C06F-E5EE-4583-BEB0-513511F7A580}" type="datetime1">
              <a:rPr lang="fr-FR" smtClean="0"/>
              <a:pPr/>
              <a:t>11-03-13</a:t>
            </a:fld>
            <a:endParaRPr lang="fr-CA"/>
          </a:p>
        </p:txBody>
      </p:sp>
      <p:sp>
        <p:nvSpPr>
          <p:cNvPr id="3" name="Espace réservé du pied de page 2"/>
          <p:cNvSpPr>
            <a:spLocks noGrp="1"/>
          </p:cNvSpPr>
          <p:nvPr>
            <p:ph type="ftr" sz="quarter" idx="11"/>
          </p:nvPr>
        </p:nvSpPr>
        <p:spPr/>
        <p:txBody>
          <a:bodyPr/>
          <a:lstStyle>
            <a:extLst/>
          </a:lstStyle>
          <a:p>
            <a:endParaRPr lang="fr-CA"/>
          </a:p>
        </p:txBody>
      </p:sp>
      <p:sp>
        <p:nvSpPr>
          <p:cNvPr id="4" name="Espace réservé du numéro de diapositive 3"/>
          <p:cNvSpPr>
            <a:spLocks noGrp="1"/>
          </p:cNvSpPr>
          <p:nvPr>
            <p:ph type="sldNum" sz="quarter" idx="12"/>
          </p:nvPr>
        </p:nvSpPr>
        <p:spPr/>
        <p:txBody>
          <a:bodyPr/>
          <a:lstStyle>
            <a:extLst/>
          </a:lstStyle>
          <a:p>
            <a:fld id="{1C34AA75-AF4C-43FF-AF03-9A68F7154CF3}" type="slidenum">
              <a:rPr lang="fr-CA" smtClean="0"/>
              <a:pPr/>
              <a:t>‹#›</a:t>
            </a:fld>
            <a:endParaRPr lang="fr-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DA605D6-0509-40DB-B1F3-B6C99EAA69EB}" type="datetime1">
              <a:rPr lang="fr-FR" smtClean="0"/>
              <a:pPr/>
              <a:t>11-03-13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1C34AA75-AF4C-43FF-AF03-9A68F7154CF3}"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C2C4211F-80C5-44E8-8FA0-623C706B72CC}" type="datetime1">
              <a:rPr lang="fr-FR" smtClean="0"/>
              <a:pPr/>
              <a:t>11-03-13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1C34AA75-AF4C-43FF-AF03-9A68F7154CF3}" type="slidenum">
              <a:rPr lang="fr-CA" smtClean="0"/>
              <a:pPr/>
              <a:t>‹#›</a:t>
            </a:fld>
            <a:endParaRPr lang="fr-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1CC488-D8A1-4C27-BA41-88245CA8D40C}" type="datetime1">
              <a:rPr lang="fr-FR" smtClean="0"/>
              <a:pPr/>
              <a:t>11-03-13</a:t>
            </a:fld>
            <a:endParaRPr lang="fr-CA"/>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CA"/>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C34AA75-AF4C-43FF-AF03-9A68F7154CF3}" type="slidenum">
              <a:rPr lang="fr-CA" smtClean="0"/>
              <a:pPr/>
              <a:t>‹#›</a:t>
            </a:fld>
            <a:endParaRPr lang="fr-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2060848"/>
            <a:ext cx="7099880" cy="2304256"/>
          </a:xfrm>
        </p:spPr>
        <p:txBody>
          <a:bodyPr>
            <a:noAutofit/>
          </a:bodyPr>
          <a:lstStyle/>
          <a:p>
            <a:r>
              <a:rPr lang="fr-CA" sz="5400" dirty="0" smtClean="0"/>
              <a:t>L’approche </a:t>
            </a:r>
            <a:br>
              <a:rPr lang="fr-CA" sz="5400" dirty="0" smtClean="0"/>
            </a:br>
            <a:r>
              <a:rPr lang="fr-CA" sz="5400" dirty="0" smtClean="0"/>
              <a:t>communautaire</a:t>
            </a:r>
            <a:r>
              <a:rPr lang="fr-CA" sz="3600" dirty="0" smtClean="0"/>
              <a:t/>
            </a:r>
            <a:br>
              <a:rPr lang="fr-CA" sz="3600" dirty="0" smtClean="0"/>
            </a:br>
            <a:endParaRPr lang="fr-CA" sz="3200" dirty="0"/>
          </a:p>
        </p:txBody>
      </p:sp>
      <p:sp>
        <p:nvSpPr>
          <p:cNvPr id="3" name="Sous-titre 2"/>
          <p:cNvSpPr>
            <a:spLocks noGrp="1"/>
          </p:cNvSpPr>
          <p:nvPr>
            <p:ph type="subTitle" idx="1"/>
          </p:nvPr>
        </p:nvSpPr>
        <p:spPr>
          <a:xfrm>
            <a:off x="1432560" y="5013176"/>
            <a:ext cx="5443696" cy="1656184"/>
          </a:xfrm>
        </p:spPr>
        <p:txBody>
          <a:bodyPr>
            <a:normAutofit/>
          </a:bodyPr>
          <a:lstStyle/>
          <a:p>
            <a:pPr marL="0">
              <a:spcBef>
                <a:spcPts val="0"/>
              </a:spcBef>
            </a:pPr>
            <a:r>
              <a:rPr lang="fr-CA" sz="2200" dirty="0" smtClean="0"/>
              <a:t>Denis Bourque et Yvon Boucher</a:t>
            </a:r>
          </a:p>
          <a:p>
            <a:pPr marL="0">
              <a:spcBef>
                <a:spcPts val="0"/>
              </a:spcBef>
            </a:pPr>
            <a:r>
              <a:rPr lang="fr-CA" sz="2200" dirty="0" smtClean="0"/>
              <a:t>Université du Québec en Outaouais</a:t>
            </a:r>
          </a:p>
          <a:p>
            <a:pPr marL="0">
              <a:spcBef>
                <a:spcPts val="0"/>
              </a:spcBef>
            </a:pPr>
            <a:r>
              <a:rPr lang="fr-CA" sz="2200" dirty="0" smtClean="0">
                <a:solidFill>
                  <a:schemeClr val="tx2"/>
                </a:solidFill>
              </a:rPr>
              <a:t>14 mars 2011</a:t>
            </a:r>
            <a:endParaRPr lang="fr-CA" sz="2200" dirty="0" smtClean="0"/>
          </a:p>
        </p:txBody>
      </p:sp>
      <p:pic>
        <p:nvPicPr>
          <p:cNvPr id="1026" name="Picture 2"/>
          <p:cNvPicPr>
            <a:picLocks noChangeAspect="1" noChangeArrowheads="1"/>
          </p:cNvPicPr>
          <p:nvPr/>
        </p:nvPicPr>
        <p:blipFill>
          <a:blip r:embed="rId3" cstate="print"/>
          <a:srcRect/>
          <a:stretch>
            <a:fillRect/>
          </a:stretch>
        </p:blipFill>
        <p:spPr bwMode="auto">
          <a:xfrm>
            <a:off x="1043608" y="188640"/>
            <a:ext cx="2690217" cy="100811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normAutofit fontScale="90000"/>
          </a:bodyPr>
          <a:lstStyle/>
          <a:p>
            <a:r>
              <a:rPr lang="fr-CA" sz="4400" dirty="0">
                <a:cs typeface="Times New Roman" charset="0"/>
              </a:rPr>
              <a:t>Santé + plus que des services</a:t>
            </a:r>
            <a:r>
              <a:rPr lang="fr-CA" sz="4000" dirty="0">
                <a:cs typeface="Times New Roman" charset="0"/>
              </a:rPr>
              <a:t> </a:t>
            </a:r>
            <a:r>
              <a:rPr lang="fr-CA" sz="1600" dirty="0">
                <a:latin typeface="Tahoma" charset="0"/>
              </a:rPr>
              <a:t>(MSSS, 2005)</a:t>
            </a:r>
            <a:r>
              <a:rPr lang="fr-CA" sz="1800" dirty="0">
                <a:latin typeface="Tahoma" charset="0"/>
              </a:rPr>
              <a:t/>
            </a:r>
            <a:br>
              <a:rPr lang="fr-CA" sz="1800" dirty="0">
                <a:latin typeface="Tahoma" charset="0"/>
              </a:rPr>
            </a:br>
            <a:endParaRPr lang="fr-CA" sz="1800" dirty="0">
              <a:latin typeface="Tahoma" charset="0"/>
            </a:endParaRPr>
          </a:p>
        </p:txBody>
      </p:sp>
      <p:sp>
        <p:nvSpPr>
          <p:cNvPr id="391171" name="Rectangle 3"/>
          <p:cNvSpPr>
            <a:spLocks noGrp="1" noChangeArrowheads="1"/>
          </p:cNvSpPr>
          <p:nvPr>
            <p:ph type="body" idx="1"/>
          </p:nvPr>
        </p:nvSpPr>
        <p:spPr>
          <a:xfrm>
            <a:off x="1187624" y="1643063"/>
            <a:ext cx="7561089" cy="5214937"/>
          </a:xfrm>
        </p:spPr>
        <p:txBody>
          <a:bodyPr>
            <a:normAutofit/>
          </a:bodyPr>
          <a:lstStyle/>
          <a:p>
            <a:pPr marL="88900" indent="0">
              <a:lnSpc>
                <a:spcPct val="120000"/>
              </a:lnSpc>
              <a:spcBef>
                <a:spcPct val="55000"/>
              </a:spcBef>
              <a:buClr>
                <a:schemeClr val="tx1"/>
              </a:buClr>
              <a:buNone/>
              <a:tabLst>
                <a:tab pos="622300" algn="l"/>
              </a:tabLst>
            </a:pPr>
            <a:r>
              <a:rPr lang="fr-FR" dirty="0"/>
              <a:t>Déterminants de la santé:</a:t>
            </a:r>
            <a:r>
              <a:rPr lang="fr-FR" sz="2800" dirty="0"/>
              <a:t/>
            </a:r>
            <a:br>
              <a:rPr lang="fr-FR" sz="2800" dirty="0"/>
            </a:br>
            <a:r>
              <a:rPr lang="fr-FR" sz="2800" dirty="0"/>
              <a:t>	</a:t>
            </a:r>
            <a:r>
              <a:rPr lang="fr-CA" sz="2800" dirty="0"/>
              <a:t>1. Facteurs biologiques</a:t>
            </a:r>
            <a:br>
              <a:rPr lang="fr-CA" sz="2800" dirty="0"/>
            </a:br>
            <a:r>
              <a:rPr lang="fr-CA" sz="2800" dirty="0"/>
              <a:t>	2. Habitudes de vie et les comportements</a:t>
            </a:r>
            <a:br>
              <a:rPr lang="fr-CA" sz="2800" dirty="0"/>
            </a:br>
            <a:r>
              <a:rPr lang="fr-CA" sz="2800" dirty="0"/>
              <a:t>	3. Environnement physique </a:t>
            </a:r>
            <a:r>
              <a:rPr lang="fr-CA" sz="2400" dirty="0"/>
              <a:t>(air, eau, etc.)</a:t>
            </a:r>
            <a:r>
              <a:rPr lang="fr-CA" sz="2800" dirty="0"/>
              <a:t/>
            </a:r>
            <a:br>
              <a:rPr lang="fr-CA" sz="2800" dirty="0"/>
            </a:br>
            <a:r>
              <a:rPr lang="fr-CA" sz="2800" dirty="0"/>
              <a:t>	4. Conditions de vie et milieux de vie </a:t>
            </a:r>
            <a:r>
              <a:rPr lang="fr-CA" sz="2800" dirty="0" smtClean="0"/>
              <a:t>		  		</a:t>
            </a:r>
            <a:r>
              <a:rPr lang="fr-CA" sz="2400" dirty="0" smtClean="0"/>
              <a:t>(</a:t>
            </a:r>
            <a:r>
              <a:rPr lang="fr-CA" sz="2400" dirty="0"/>
              <a:t>revenu, </a:t>
            </a:r>
            <a:r>
              <a:rPr lang="fr-CA" sz="2400" dirty="0" smtClean="0"/>
              <a:t>logement</a:t>
            </a:r>
            <a:r>
              <a:rPr lang="fr-CA" sz="2400" dirty="0"/>
              <a:t>, environnement familial et </a:t>
            </a:r>
            <a:r>
              <a:rPr lang="fr-CA" sz="2400" dirty="0" smtClean="0"/>
              <a:t>		    social</a:t>
            </a:r>
            <a:r>
              <a:rPr lang="fr-CA" sz="2400" dirty="0"/>
              <a:t>, </a:t>
            </a:r>
            <a:r>
              <a:rPr lang="fr-CA" sz="2400" dirty="0" smtClean="0"/>
              <a:t>transport</a:t>
            </a:r>
            <a:r>
              <a:rPr lang="fr-CA" sz="2400" dirty="0"/>
              <a:t>, soutien social)</a:t>
            </a:r>
            <a:r>
              <a:rPr lang="fr-CA" sz="2800" dirty="0"/>
              <a:t> </a:t>
            </a:r>
            <a:br>
              <a:rPr lang="fr-CA" sz="2800" dirty="0"/>
            </a:br>
            <a:r>
              <a:rPr lang="fr-CA" sz="2800" dirty="0"/>
              <a:t>	5. L'organisation du système de soins et de 		 </a:t>
            </a:r>
            <a:r>
              <a:rPr lang="fr-CA" sz="2800" dirty="0" smtClean="0"/>
              <a:t>services</a:t>
            </a:r>
            <a:endParaRPr lang="fr-CA" sz="2800" dirty="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 calcmode="lin" valueType="num">
                                      <p:cBhvr>
                                        <p:cTn id="7" dur="500" fill="hold"/>
                                        <p:tgtEl>
                                          <p:spTgt spid="39117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9117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91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r>
              <a:rPr lang="fr-CA" dirty="0">
                <a:cs typeface="Times New Roman" charset="0"/>
              </a:rPr>
              <a:t>La santé + plus que des services</a:t>
            </a:r>
          </a:p>
        </p:txBody>
      </p:sp>
      <p:sp>
        <p:nvSpPr>
          <p:cNvPr id="203779" name="Rectangle 3"/>
          <p:cNvSpPr>
            <a:spLocks noGrp="1" noChangeArrowheads="1"/>
          </p:cNvSpPr>
          <p:nvPr>
            <p:ph type="body" idx="1"/>
          </p:nvPr>
        </p:nvSpPr>
        <p:spPr>
          <a:xfrm>
            <a:off x="1115616" y="1700213"/>
            <a:ext cx="7560072" cy="4608512"/>
          </a:xfrm>
        </p:spPr>
        <p:txBody>
          <a:bodyPr>
            <a:normAutofit/>
          </a:bodyPr>
          <a:lstStyle/>
          <a:p>
            <a:pPr marL="365125" indent="-282575" eaLnBrk="1" hangingPunct="1">
              <a:lnSpc>
                <a:spcPct val="95000"/>
              </a:lnSpc>
              <a:spcBef>
                <a:spcPct val="45000"/>
              </a:spcBef>
            </a:pPr>
            <a:r>
              <a:rPr lang="fr-CA" sz="2800" dirty="0"/>
              <a:t>Sur les 30 ans d</a:t>
            </a:r>
            <a:r>
              <a:rPr lang="ja-JP" altLang="fr-CA" sz="2800" dirty="0"/>
              <a:t>’</a:t>
            </a:r>
            <a:r>
              <a:rPr lang="fr-CA" sz="2800" dirty="0"/>
              <a:t>espérance de vie gagnés, 8 sont attribuables aux services de santé et 22 à l</a:t>
            </a:r>
            <a:r>
              <a:rPr lang="ja-JP" altLang="fr-CA" sz="2800" dirty="0"/>
              <a:t>’</a:t>
            </a:r>
            <a:r>
              <a:rPr lang="fr-CA" sz="2800" dirty="0"/>
              <a:t>amélioration de l</a:t>
            </a:r>
            <a:r>
              <a:rPr lang="ja-JP" altLang="fr-CA" sz="2800" dirty="0"/>
              <a:t>’</a:t>
            </a:r>
            <a:r>
              <a:rPr lang="fr-CA" sz="2800" dirty="0"/>
              <a:t>environnement, des habitudes et conditions de vie</a:t>
            </a:r>
          </a:p>
          <a:p>
            <a:pPr marL="365125" indent="-282575" eaLnBrk="1" hangingPunct="1">
              <a:lnSpc>
                <a:spcPct val="95000"/>
              </a:lnSpc>
              <a:spcBef>
                <a:spcPct val="45000"/>
              </a:spcBef>
            </a:pPr>
            <a:r>
              <a:rPr lang="fr-CA" sz="2800" dirty="0" smtClean="0"/>
              <a:t>Action </a:t>
            </a:r>
            <a:r>
              <a:rPr lang="fr-CA" sz="2800" dirty="0"/>
              <a:t>efficace: extérieure au système de soins: </a:t>
            </a:r>
            <a:br>
              <a:rPr lang="fr-CA" sz="2800" dirty="0"/>
            </a:br>
            <a:r>
              <a:rPr lang="fr-CA" sz="2800" dirty="0"/>
              <a:t>- réduire la pauvreté et les inégalités</a:t>
            </a:r>
            <a:br>
              <a:rPr lang="fr-CA" sz="2800" dirty="0"/>
            </a:br>
            <a:r>
              <a:rPr lang="fr-CA" sz="2800" dirty="0"/>
              <a:t>- préserver l</a:t>
            </a:r>
            <a:r>
              <a:rPr lang="ja-JP" altLang="fr-CA" sz="2800" dirty="0"/>
              <a:t>’</a:t>
            </a:r>
            <a:r>
              <a:rPr lang="fr-CA" sz="2800" dirty="0"/>
              <a:t>environnement physique</a:t>
            </a:r>
            <a:br>
              <a:rPr lang="fr-CA" sz="2800" dirty="0"/>
            </a:br>
            <a:r>
              <a:rPr lang="fr-CA" sz="2800" dirty="0"/>
              <a:t>- soutenir développement des enfants</a:t>
            </a:r>
            <a:br>
              <a:rPr lang="fr-CA" sz="2800" dirty="0"/>
            </a:br>
            <a:r>
              <a:rPr lang="fr-CA" sz="2800" dirty="0"/>
              <a:t>- appuyer développement de communautés 	solidaires </a:t>
            </a:r>
            <a:r>
              <a:rPr lang="fr-CA" sz="2000" dirty="0"/>
              <a:t>(MSSS, 2005)</a:t>
            </a:r>
          </a:p>
        </p:txBody>
      </p:sp>
      <p:pic>
        <p:nvPicPr>
          <p:cNvPr id="4" name="Picture 2"/>
          <p:cNvPicPr>
            <a:picLocks noChangeAspect="1" noChangeArrowheads="1"/>
          </p:cNvPicPr>
          <p:nvPr/>
        </p:nvPicPr>
        <p:blipFill>
          <a:blip r:embed="rId2" cstate="print"/>
          <a:srcRect/>
          <a:stretch>
            <a:fillRect/>
          </a:stretch>
        </p:blipFill>
        <p:spPr bwMode="auto">
          <a:xfrm>
            <a:off x="0" y="6242451"/>
            <a:ext cx="1642634" cy="615549"/>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fontAlgn="auto">
              <a:spcAft>
                <a:spcPts val="0"/>
              </a:spcAft>
              <a:defRPr/>
            </a:pPr>
            <a:r>
              <a:rPr lang="fr-CA" dirty="0" smtClean="0"/>
              <a:t>Valeurs et principes</a:t>
            </a:r>
            <a:endParaRPr lang="fr-CA" dirty="0"/>
          </a:p>
        </p:txBody>
      </p:sp>
      <p:sp>
        <p:nvSpPr>
          <p:cNvPr id="135171" name="Rectangle 3"/>
          <p:cNvSpPr>
            <a:spLocks noGrp="1" noChangeArrowheads="1"/>
          </p:cNvSpPr>
          <p:nvPr>
            <p:ph idx="1"/>
          </p:nvPr>
        </p:nvSpPr>
        <p:spPr>
          <a:xfrm>
            <a:off x="1187624" y="1556792"/>
            <a:ext cx="7705551" cy="4967833"/>
          </a:xfrm>
        </p:spPr>
        <p:txBody>
          <a:bodyPr>
            <a:normAutofit fontScale="85000" lnSpcReduction="10000"/>
          </a:bodyPr>
          <a:lstStyle/>
          <a:p>
            <a:pPr marL="355600" indent="-355600">
              <a:spcBef>
                <a:spcPct val="65000"/>
              </a:spcBef>
              <a:buClr>
                <a:schemeClr val="tx1"/>
              </a:buClr>
              <a:buFont typeface="Wingdings" pitchFamily="2" charset="2"/>
              <a:buNone/>
              <a:defRPr/>
            </a:pPr>
            <a:r>
              <a:rPr lang="fr-CA" dirty="0" smtClean="0"/>
              <a:t>1-</a:t>
            </a:r>
            <a:r>
              <a:rPr lang="fr-FR" dirty="0" smtClean="0"/>
              <a:t> Compétence et légitimité des personnes et collectivités pour se </a:t>
            </a:r>
            <a:r>
              <a:rPr lang="fr-CA" dirty="0" smtClean="0"/>
              <a:t>prendre</a:t>
            </a:r>
            <a:r>
              <a:rPr lang="fr-CA" dirty="0" smtClean="0"/>
              <a:t> en mains </a:t>
            </a:r>
          </a:p>
          <a:p>
            <a:pPr marL="355600" indent="-355600">
              <a:spcBef>
                <a:spcPct val="65000"/>
              </a:spcBef>
              <a:buClr>
                <a:schemeClr val="tx1"/>
              </a:buClr>
              <a:buNone/>
              <a:defRPr/>
            </a:pPr>
            <a:r>
              <a:rPr lang="fr-CA" dirty="0" smtClean="0"/>
              <a:t>2- Importance des</a:t>
            </a:r>
            <a:r>
              <a:rPr lang="fr-CA" dirty="0" smtClean="0"/>
              <a:t> solidarités </a:t>
            </a:r>
            <a:r>
              <a:rPr lang="fr-CA" dirty="0"/>
              <a:t>et c</a:t>
            </a:r>
            <a:r>
              <a:rPr lang="fr-CA" dirty="0" smtClean="0"/>
              <a:t>ollectivisation </a:t>
            </a:r>
            <a:r>
              <a:rPr lang="fr-CA" dirty="0"/>
              <a:t>problèmes et </a:t>
            </a:r>
            <a:r>
              <a:rPr lang="fr-CA" dirty="0" smtClean="0"/>
              <a:t>réponses</a:t>
            </a:r>
            <a:endParaRPr lang="fr-CA" dirty="0" smtClean="0"/>
          </a:p>
          <a:p>
            <a:pPr marL="355600" indent="-355600">
              <a:spcBef>
                <a:spcPct val="65000"/>
              </a:spcBef>
              <a:buClr>
                <a:schemeClr val="tx1"/>
              </a:buClr>
              <a:buNone/>
              <a:defRPr/>
            </a:pPr>
            <a:r>
              <a:rPr lang="fr-CA" dirty="0" smtClean="0"/>
              <a:t>3- </a:t>
            </a:r>
            <a:r>
              <a:rPr lang="fr-FR" dirty="0"/>
              <a:t>Établir des rapports plus égalitaires entre intervenants-usagers et plus partenariaux entre institution-</a:t>
            </a:r>
            <a:r>
              <a:rPr lang="fr-FR" dirty="0" smtClean="0"/>
              <a:t>milieu</a:t>
            </a:r>
            <a:endParaRPr lang="fr-CA" dirty="0" smtClean="0"/>
          </a:p>
          <a:p>
            <a:pPr marL="355600" indent="-355600">
              <a:spcBef>
                <a:spcPct val="65000"/>
              </a:spcBef>
              <a:buClr>
                <a:schemeClr val="tx1"/>
              </a:buClr>
              <a:buFont typeface="Wingdings" pitchFamily="2" charset="2"/>
              <a:buNone/>
              <a:defRPr/>
            </a:pPr>
            <a:r>
              <a:rPr lang="fr-CA" dirty="0" smtClean="0"/>
              <a:t>4- </a:t>
            </a:r>
            <a:r>
              <a:rPr lang="fr-FR" dirty="0"/>
              <a:t>P</a:t>
            </a:r>
            <a:r>
              <a:rPr lang="fr-FR" dirty="0" smtClean="0"/>
              <a:t>as </a:t>
            </a:r>
            <a:r>
              <a:rPr lang="fr-FR" dirty="0"/>
              <a:t>uniquement </a:t>
            </a:r>
            <a:r>
              <a:rPr lang="fr-FR" dirty="0" smtClean="0"/>
              <a:t>vision </a:t>
            </a:r>
            <a:r>
              <a:rPr lang="fr-FR" dirty="0"/>
              <a:t>« utilitaire » </a:t>
            </a:r>
            <a:r>
              <a:rPr lang="fr-FR" dirty="0" smtClean="0"/>
              <a:t>des communautés, mais conception </a:t>
            </a:r>
            <a:r>
              <a:rPr lang="fr-FR" dirty="0"/>
              <a:t>de levier d’action sociale et de transformation des milieux, des conditions de vie et de la société.</a:t>
            </a:r>
            <a:endParaRPr lang="fr-CA" dirty="0" smtClean="0"/>
          </a:p>
          <a:p>
            <a:pPr marL="531813" indent="-531813">
              <a:spcBef>
                <a:spcPct val="65000"/>
              </a:spcBef>
              <a:buClr>
                <a:schemeClr val="tx1"/>
              </a:buClr>
              <a:buFont typeface="Wingdings" pitchFamily="2" charset="2"/>
              <a:buNone/>
              <a:defRPr/>
            </a:pPr>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12</a:t>
            </a:fld>
            <a:endParaRPr lang="fr-CA"/>
          </a:p>
        </p:txBody>
      </p:sp>
      <p:sp>
        <p:nvSpPr>
          <p:cNvPr id="6" name="Espace réservé du pied de page 5"/>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1944703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7" dur="500"/>
                                        <p:tgtEl>
                                          <p:spTgt spid="135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22"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Objectifs stratégiques</a:t>
            </a:r>
            <a:endParaRPr lang="fr-CA" dirty="0"/>
          </a:p>
        </p:txBody>
      </p:sp>
      <p:sp>
        <p:nvSpPr>
          <p:cNvPr id="3" name="Espace réservé du contenu 2"/>
          <p:cNvSpPr>
            <a:spLocks noGrp="1"/>
          </p:cNvSpPr>
          <p:nvPr>
            <p:ph idx="1"/>
          </p:nvPr>
        </p:nvSpPr>
        <p:spPr>
          <a:xfrm>
            <a:off x="1115616" y="1700808"/>
            <a:ext cx="7571184" cy="4680520"/>
          </a:xfrm>
        </p:spPr>
        <p:txBody>
          <a:bodyPr>
            <a:normAutofit fontScale="92500" lnSpcReduction="10000"/>
          </a:bodyPr>
          <a:lstStyle/>
          <a:p>
            <a:r>
              <a:rPr lang="fr-FR" dirty="0" smtClean="0"/>
              <a:t>Responsabiliser </a:t>
            </a:r>
            <a:r>
              <a:rPr lang="fr-FR" dirty="0" smtClean="0"/>
              <a:t>et outiller les </a:t>
            </a:r>
            <a:r>
              <a:rPr lang="fr-FR" dirty="0" smtClean="0"/>
              <a:t>personnes et collectivités sur la transformation des problèmes en réponses </a:t>
            </a:r>
            <a:r>
              <a:rPr lang="fr-FR" dirty="0" smtClean="0"/>
              <a:t>satisfaisantes en misant sur leurs </a:t>
            </a:r>
            <a:r>
              <a:rPr lang="fr-CA" dirty="0" smtClean="0"/>
              <a:t>forces </a:t>
            </a:r>
            <a:r>
              <a:rPr lang="fr-CA" dirty="0"/>
              <a:t>et </a:t>
            </a:r>
            <a:r>
              <a:rPr lang="fr-CA" dirty="0" smtClean="0"/>
              <a:t>capacités</a:t>
            </a:r>
            <a:endParaRPr lang="fr-FR" dirty="0" smtClean="0"/>
          </a:p>
          <a:p>
            <a:r>
              <a:rPr lang="fr-FR" dirty="0" smtClean="0"/>
              <a:t>Développer autonomie et pouvoir d’agir des personnes et collectivités </a:t>
            </a:r>
            <a:r>
              <a:rPr lang="fr-CA" dirty="0"/>
              <a:t>vs </a:t>
            </a:r>
            <a:r>
              <a:rPr lang="fr-CA" dirty="0" smtClean="0"/>
              <a:t>dépendance</a:t>
            </a:r>
            <a:endParaRPr lang="fr-FR" dirty="0"/>
          </a:p>
          <a:p>
            <a:r>
              <a:rPr lang="fr-FR" dirty="0" smtClean="0"/>
              <a:t>Viser niveau des causes des problèmes avec approche globale, collectivisation des problèmes, action sur déterminants sociaux de la santé et réduction des </a:t>
            </a:r>
            <a:r>
              <a:rPr lang="fr-FR" dirty="0" smtClean="0"/>
              <a:t>inégalités</a:t>
            </a: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13</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244566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a:t>
            </a:r>
            <a:r>
              <a:rPr lang="fr-FR" dirty="0" smtClean="0"/>
              <a:t>aractéristiques </a:t>
            </a:r>
            <a:r>
              <a:rPr lang="fr-FR" dirty="0"/>
              <a:t>de l’intervention</a:t>
            </a:r>
          </a:p>
        </p:txBody>
      </p:sp>
      <p:sp>
        <p:nvSpPr>
          <p:cNvPr id="3" name="Espace réservé du contenu 2"/>
          <p:cNvSpPr>
            <a:spLocks noGrp="1"/>
          </p:cNvSpPr>
          <p:nvPr>
            <p:ph idx="1"/>
          </p:nvPr>
        </p:nvSpPr>
        <p:spPr>
          <a:xfrm>
            <a:off x="1187624" y="1447800"/>
            <a:ext cx="7746064" cy="4800600"/>
          </a:xfrm>
        </p:spPr>
        <p:txBody>
          <a:bodyPr>
            <a:normAutofit fontScale="85000" lnSpcReduction="10000"/>
          </a:bodyPr>
          <a:lstStyle/>
          <a:p>
            <a:r>
              <a:rPr lang="fr-FR" dirty="0" smtClean="0"/>
              <a:t>Partir de la demande, mais aller plus loin</a:t>
            </a:r>
          </a:p>
          <a:p>
            <a:r>
              <a:rPr lang="fr-FR" dirty="0"/>
              <a:t>I</a:t>
            </a:r>
            <a:r>
              <a:rPr lang="fr-FR" dirty="0" smtClean="0"/>
              <a:t>ntervention </a:t>
            </a:r>
            <a:r>
              <a:rPr lang="fr-FR" dirty="0" smtClean="0"/>
              <a:t>multi-</a:t>
            </a:r>
            <a:r>
              <a:rPr lang="fr-FR" dirty="0" smtClean="0"/>
              <a:t>niveaux</a:t>
            </a:r>
          </a:p>
          <a:p>
            <a:r>
              <a:rPr lang="fr-FR" dirty="0"/>
              <a:t>Se réalise en intervention individuelle, familiale, de réseau, de groupe (collective) ou communautaire.</a:t>
            </a:r>
          </a:p>
          <a:p>
            <a:r>
              <a:rPr lang="fr-FR" dirty="0"/>
              <a:t>En individuel: réponse à la demande immédiate, mais avec exploration conjointe sur causes de la situation-problème, liens avec environnements physiques et sociaux, potentiel d’action individuelle et collective pour en modifier causes, ressources du réseau primaire et de la communauté qui peuvent être mises à contribution, etc</a:t>
            </a:r>
            <a:r>
              <a:rPr lang="fr-FR" dirty="0" smtClean="0"/>
              <a:t>.</a:t>
            </a:r>
            <a:endParaRPr lang="fr-FR" dirty="0" smtClean="0"/>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C34AA75-AF4C-43FF-AF03-9A68F7154CF3}" type="slidenum">
              <a:rPr lang="fr-CA" smtClean="0"/>
              <a:pPr/>
              <a:t>14</a:t>
            </a:fld>
            <a:endParaRPr lang="fr-CA"/>
          </a:p>
        </p:txBody>
      </p:sp>
      <p:pic>
        <p:nvPicPr>
          <p:cNvPr id="6" name="Picture 2"/>
          <p:cNvPicPr>
            <a:picLocks noChangeAspect="1" noChangeArrowheads="1"/>
          </p:cNvPicPr>
          <p:nvPr/>
        </p:nvPicPr>
        <p:blipFill>
          <a:blip r:embed="rId2" cstate="print"/>
          <a:srcRect/>
          <a:stretch>
            <a:fillRect/>
          </a:stretch>
        </p:blipFill>
        <p:spPr bwMode="auto">
          <a:xfrm>
            <a:off x="0" y="6242451"/>
            <a:ext cx="1642634" cy="615549"/>
          </a:xfrm>
          <a:prstGeom prst="rect">
            <a:avLst/>
          </a:prstGeom>
          <a:noFill/>
          <a:ln w="9525">
            <a:noFill/>
            <a:miter lim="800000"/>
            <a:headEnd/>
            <a:tailEnd/>
          </a:ln>
          <a:effectLst/>
        </p:spPr>
      </p:pic>
    </p:spTree>
    <p:extLst>
      <p:ext uri="{BB962C8B-B14F-4D97-AF65-F5344CB8AC3E}">
        <p14:creationId xmlns:p14="http://schemas.microsoft.com/office/powerpoint/2010/main" val="4046139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down)">
                                      <p:cBhvr>
                                        <p:cTn id="7" dur="500"/>
                                        <p:tgtEl>
                                          <p:spTgt spid="3">
                                            <p:txEl>
                                              <p:pRg st="0" end="0"/>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down)">
                                      <p:cBhvr>
                                        <p:cTn id="10" dur="500"/>
                                        <p:tgtEl>
                                          <p:spTgt spid="3">
                                            <p:txEl>
                                              <p:pRg st="1" end="1"/>
                                            </p:txEl>
                                          </p:spTgt>
                                        </p:tgtEl>
                                      </p:cBhvr>
                                    </p:animEffect>
                                  </p:childTnLst>
                                </p:cTn>
                              </p:par>
                              <p:par>
                                <p:cTn id="11" presetID="5" presetClass="entr" presetSubtype="5"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down)">
                                      <p:cBhvr>
                                        <p:cTn id="13" dur="500"/>
                                        <p:tgtEl>
                                          <p:spTgt spid="3">
                                            <p:txEl>
                                              <p:pRg st="2" end="2"/>
                                            </p:txEl>
                                          </p:spTgt>
                                        </p:tgtEl>
                                      </p:cBhvr>
                                    </p:animEffect>
                                  </p:childTnLst>
                                </p:cTn>
                              </p:par>
                              <p:par>
                                <p:cTn id="14" presetID="5" presetClass="entr" presetSubtype="5"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Position </a:t>
            </a:r>
            <a:r>
              <a:rPr lang="fr-FR" dirty="0"/>
              <a:t>de l’</a:t>
            </a:r>
            <a:r>
              <a:rPr lang="fr-FR" dirty="0" err="1"/>
              <a:t>intervenant-e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Réduire </a:t>
            </a:r>
            <a:r>
              <a:rPr lang="fr-FR" dirty="0" smtClean="0"/>
              <a:t>inégalités </a:t>
            </a:r>
            <a:r>
              <a:rPr lang="fr-FR" dirty="0" smtClean="0"/>
              <a:t>de pouvoir</a:t>
            </a:r>
          </a:p>
          <a:p>
            <a:r>
              <a:rPr lang="fr-FR" dirty="0" smtClean="0"/>
              <a:t>Partage de connaissances et compétences</a:t>
            </a:r>
            <a:br>
              <a:rPr lang="fr-FR" dirty="0" smtClean="0"/>
            </a:br>
            <a:r>
              <a:rPr lang="fr-FR" dirty="0" smtClean="0"/>
              <a:t>- Usager ou groupe responsable des choix</a:t>
            </a:r>
            <a:br>
              <a:rPr lang="fr-FR" dirty="0" smtClean="0"/>
            </a:br>
            <a:r>
              <a:rPr lang="fr-FR" dirty="0" smtClean="0"/>
              <a:t>- Intervenant responsable </a:t>
            </a:r>
            <a:r>
              <a:rPr lang="fr-FR" dirty="0" smtClean="0"/>
              <a:t>du processus en partageant son </a:t>
            </a:r>
            <a:r>
              <a:rPr lang="fr-FR" dirty="0" smtClean="0"/>
              <a:t>savoir, ses techniques, son accès à des ressources dans une relation horizontale (ouverture, transparence) plutôt que verticale (pouvoir, contrôle)</a:t>
            </a:r>
          </a:p>
          <a:p>
            <a:r>
              <a:rPr lang="fr-FR" dirty="0" smtClean="0"/>
              <a:t>Accompagnement VS gestion</a:t>
            </a:r>
          </a:p>
          <a:p>
            <a:r>
              <a:rPr lang="fr-FR" dirty="0" smtClean="0"/>
              <a:t>Assumer rôle requis si urgence, </a:t>
            </a:r>
            <a:r>
              <a:rPr lang="fr-FR" dirty="0" smtClean="0"/>
              <a:t>crise, etc</a:t>
            </a:r>
            <a:r>
              <a:rPr lang="fr-FR" dirty="0" smtClean="0"/>
              <a:t>.</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C34AA75-AF4C-43FF-AF03-9A68F7154CF3}" type="slidenum">
              <a:rPr lang="fr-CA" smtClean="0"/>
              <a:pPr/>
              <a:t>15</a:t>
            </a:fld>
            <a:endParaRPr lang="fr-CA"/>
          </a:p>
        </p:txBody>
      </p:sp>
      <p:pic>
        <p:nvPicPr>
          <p:cNvPr id="6" name="Picture 2"/>
          <p:cNvPicPr>
            <a:picLocks noChangeAspect="1" noChangeArrowheads="1"/>
          </p:cNvPicPr>
          <p:nvPr/>
        </p:nvPicPr>
        <p:blipFill>
          <a:blip r:embed="rId2" cstate="print"/>
          <a:srcRect/>
          <a:stretch>
            <a:fillRect/>
          </a:stretch>
        </p:blipFill>
        <p:spPr bwMode="auto">
          <a:xfrm>
            <a:off x="0" y="6242451"/>
            <a:ext cx="1642634" cy="615549"/>
          </a:xfrm>
          <a:prstGeom prst="rect">
            <a:avLst/>
          </a:prstGeom>
          <a:noFill/>
          <a:ln w="9525">
            <a:noFill/>
            <a:miter lim="800000"/>
            <a:headEnd/>
            <a:tailEnd/>
          </a:ln>
          <a:effectLst/>
        </p:spPr>
      </p:pic>
    </p:spTree>
    <p:extLst>
      <p:ext uri="{BB962C8B-B14F-4D97-AF65-F5344CB8AC3E}">
        <p14:creationId xmlns:p14="http://schemas.microsoft.com/office/powerpoint/2010/main" val="3904086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426170"/>
          </a:xfrm>
        </p:spPr>
        <p:txBody>
          <a:bodyPr>
            <a:normAutofit/>
          </a:bodyPr>
          <a:lstStyle/>
          <a:p>
            <a:pPr>
              <a:defRPr/>
            </a:pPr>
            <a:r>
              <a:rPr lang="fr-CA" dirty="0" smtClean="0"/>
              <a:t>Finalités</a:t>
            </a:r>
            <a:endParaRPr lang="fr-CA" dirty="0"/>
          </a:p>
        </p:txBody>
      </p:sp>
      <p:sp>
        <p:nvSpPr>
          <p:cNvPr id="3" name="Espace réservé du contenu 2"/>
          <p:cNvSpPr>
            <a:spLocks noGrp="1"/>
          </p:cNvSpPr>
          <p:nvPr>
            <p:ph idx="1"/>
          </p:nvPr>
        </p:nvSpPr>
        <p:spPr>
          <a:xfrm>
            <a:off x="1475656" y="1628800"/>
            <a:ext cx="7283152" cy="4752528"/>
          </a:xfrm>
        </p:spPr>
        <p:txBody>
          <a:bodyPr>
            <a:normAutofit fontScale="92500" lnSpcReduction="20000"/>
          </a:bodyPr>
          <a:lstStyle/>
          <a:p>
            <a:pPr marL="541338" indent="-541338">
              <a:spcBef>
                <a:spcPts val="2400"/>
              </a:spcBef>
              <a:buFont typeface="Wingdings" pitchFamily="2" charset="2"/>
              <a:buNone/>
              <a:tabLst>
                <a:tab pos="536575" algn="l"/>
              </a:tabLst>
              <a:defRPr/>
            </a:pPr>
            <a:r>
              <a:rPr lang="fr-FR" dirty="0" smtClean="0"/>
              <a:t>1-	Dépasser la gestion des conséquences des problèmes pour agir en amont sur les causes avec les personnes, groupes et collectivités concernés</a:t>
            </a:r>
          </a:p>
          <a:p>
            <a:pPr marL="541338" indent="-541338">
              <a:spcBef>
                <a:spcPts val="2400"/>
              </a:spcBef>
              <a:buFont typeface="Wingdings" pitchFamily="2" charset="2"/>
              <a:buNone/>
              <a:tabLst>
                <a:tab pos="536575" algn="l"/>
              </a:tabLst>
              <a:defRPr/>
            </a:pPr>
            <a:r>
              <a:rPr lang="fr-FR" dirty="0" smtClean="0"/>
              <a:t>2- </a:t>
            </a:r>
            <a:r>
              <a:rPr lang="fr-FR" dirty="0" smtClean="0"/>
              <a:t>	Développer </a:t>
            </a:r>
            <a:r>
              <a:rPr lang="fr-FR" dirty="0" smtClean="0"/>
              <a:t>les solidarités, réseaux sociaux, réponses collectives et innovantes</a:t>
            </a:r>
          </a:p>
          <a:p>
            <a:pPr marL="541338" indent="-541338">
              <a:spcBef>
                <a:spcPts val="2400"/>
              </a:spcBef>
              <a:buFont typeface="Wingdings" pitchFamily="2" charset="2"/>
              <a:buNone/>
              <a:tabLst>
                <a:tab pos="536575" algn="l"/>
              </a:tabLst>
              <a:defRPr/>
            </a:pPr>
            <a:r>
              <a:rPr lang="fr-FR" dirty="0" smtClean="0"/>
              <a:t>3- </a:t>
            </a:r>
            <a:r>
              <a:rPr lang="fr-FR" dirty="0" smtClean="0"/>
              <a:t>	Rendre </a:t>
            </a:r>
            <a:r>
              <a:rPr lang="fr-FR" dirty="0" smtClean="0"/>
              <a:t>plus efficace </a:t>
            </a:r>
            <a:r>
              <a:rPr lang="fr-FR" dirty="0" smtClean="0"/>
              <a:t>(enrichir) et </a:t>
            </a:r>
            <a:r>
              <a:rPr lang="fr-FR" dirty="0" smtClean="0"/>
              <a:t>satisfaisante les interventions professionnelles et les services publics</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16</a:t>
            </a:fld>
            <a:endParaRPr lang="fr-CA"/>
          </a:p>
        </p:txBody>
      </p:sp>
      <p:sp>
        <p:nvSpPr>
          <p:cNvPr id="6" name="Espace réservé du pied de page 5"/>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2019106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fontAlgn="auto">
              <a:spcAft>
                <a:spcPts val="0"/>
              </a:spcAft>
              <a:defRPr/>
            </a:pPr>
            <a:r>
              <a:rPr lang="fr-CA" smtClean="0"/>
              <a:t>Limites</a:t>
            </a:r>
            <a:endParaRPr lang="fr-CA" dirty="0"/>
          </a:p>
        </p:txBody>
      </p:sp>
      <p:sp>
        <p:nvSpPr>
          <p:cNvPr id="135171" name="Rectangle 3"/>
          <p:cNvSpPr>
            <a:spLocks noGrp="1" noChangeArrowheads="1"/>
          </p:cNvSpPr>
          <p:nvPr>
            <p:ph idx="1"/>
          </p:nvPr>
        </p:nvSpPr>
        <p:spPr>
          <a:xfrm>
            <a:off x="1187624" y="1844675"/>
            <a:ext cx="7705551" cy="4679950"/>
          </a:xfrm>
        </p:spPr>
        <p:txBody>
          <a:bodyPr>
            <a:normAutofit/>
          </a:bodyPr>
          <a:lstStyle/>
          <a:p>
            <a:pPr marL="531813" indent="-531813">
              <a:spcBef>
                <a:spcPct val="65000"/>
              </a:spcBef>
              <a:buClr>
                <a:schemeClr val="tx1"/>
              </a:buClr>
              <a:buFont typeface="Wingdings" pitchFamily="2" charset="2"/>
              <a:buNone/>
              <a:defRPr/>
            </a:pPr>
            <a:r>
              <a:rPr lang="fr-CA" dirty="0" smtClean="0"/>
              <a:t>1</a:t>
            </a:r>
            <a:r>
              <a:rPr lang="fr-CA" dirty="0" smtClean="0"/>
              <a:t>- 	Doit s’adapter aux situations d’urgence, de crise, d’intervention en contexte d’autorité</a:t>
            </a:r>
          </a:p>
          <a:p>
            <a:pPr marL="531813" indent="-531813">
              <a:spcBef>
                <a:spcPct val="65000"/>
              </a:spcBef>
              <a:buClr>
                <a:schemeClr val="tx1"/>
              </a:buClr>
              <a:buFont typeface="Wingdings" pitchFamily="2" charset="2"/>
              <a:buNone/>
              <a:defRPr/>
            </a:pPr>
            <a:r>
              <a:rPr lang="fr-CA" dirty="0" smtClean="0"/>
              <a:t>2- 	Tension entre exigences de temps à investir et disponibilité en contexte de pression de la demande</a:t>
            </a:r>
            <a:endParaRPr lang="fr-CA"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17</a:t>
            </a:fld>
            <a:endParaRPr lang="fr-CA"/>
          </a:p>
        </p:txBody>
      </p:sp>
      <p:sp>
        <p:nvSpPr>
          <p:cNvPr id="6" name="Espace réservé du pied de page 5"/>
          <p:cNvSpPr>
            <a:spLocks noGrp="1"/>
          </p:cNvSpPr>
          <p:nvPr>
            <p:ph type="ftr" sz="quarter" idx="11"/>
          </p:nvPr>
        </p:nvSpPr>
        <p:spPr/>
        <p:txBody>
          <a:bodyPr/>
          <a:lstStyle/>
          <a:p>
            <a:endParaRPr lang="fr-CA"/>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fontAlgn="auto">
              <a:spcAft>
                <a:spcPts val="0"/>
              </a:spcAft>
              <a:defRPr/>
            </a:pPr>
            <a:r>
              <a:rPr lang="fr-FR" dirty="0"/>
              <a:t>Contextes </a:t>
            </a:r>
            <a:r>
              <a:rPr lang="fr-FR" dirty="0" smtClean="0"/>
              <a:t>contraignants</a:t>
            </a:r>
            <a:endParaRPr lang="fr-CA" dirty="0"/>
          </a:p>
        </p:txBody>
      </p:sp>
      <p:sp>
        <p:nvSpPr>
          <p:cNvPr id="135171" name="Rectangle 3"/>
          <p:cNvSpPr>
            <a:spLocks noGrp="1" noChangeArrowheads="1"/>
          </p:cNvSpPr>
          <p:nvPr>
            <p:ph idx="1"/>
          </p:nvPr>
        </p:nvSpPr>
        <p:spPr>
          <a:xfrm>
            <a:off x="1187624" y="1844675"/>
            <a:ext cx="7705551" cy="4679950"/>
          </a:xfrm>
        </p:spPr>
        <p:txBody>
          <a:bodyPr>
            <a:normAutofit fontScale="77500" lnSpcReduction="20000"/>
          </a:bodyPr>
          <a:lstStyle/>
          <a:p>
            <a:pPr marL="531813" indent="-531813">
              <a:spcBef>
                <a:spcPct val="65000"/>
              </a:spcBef>
              <a:buClr>
                <a:schemeClr val="tx1"/>
              </a:buClr>
              <a:buFont typeface="Wingdings" pitchFamily="2" charset="2"/>
              <a:buNone/>
              <a:defRPr/>
            </a:pPr>
            <a:r>
              <a:rPr lang="fr-CA" dirty="0" smtClean="0"/>
              <a:t>Nouvelle gestion publique</a:t>
            </a:r>
            <a:br>
              <a:rPr lang="fr-CA" dirty="0" smtClean="0"/>
            </a:br>
            <a:r>
              <a:rPr lang="fr-CA" dirty="0" smtClean="0"/>
              <a:t>- Données probantes et standardisation des pratiques</a:t>
            </a:r>
            <a:br>
              <a:rPr lang="fr-CA" dirty="0" smtClean="0"/>
            </a:br>
            <a:r>
              <a:rPr lang="fr-CA" dirty="0" smtClean="0"/>
              <a:t>- Ententes de gestion et données quantitatives</a:t>
            </a:r>
          </a:p>
          <a:p>
            <a:pPr marL="531813" indent="-531813">
              <a:spcBef>
                <a:spcPct val="65000"/>
              </a:spcBef>
              <a:buClr>
                <a:schemeClr val="tx1"/>
              </a:buClr>
              <a:buFont typeface="Wingdings" pitchFamily="2" charset="2"/>
              <a:buNone/>
              <a:defRPr/>
            </a:pPr>
            <a:r>
              <a:rPr lang="fr-CA" dirty="0" smtClean="0"/>
              <a:t>Corporatismes et formations professionnelles</a:t>
            </a:r>
          </a:p>
          <a:p>
            <a:pPr marL="531813" indent="-531813">
              <a:spcBef>
                <a:spcPct val="65000"/>
              </a:spcBef>
              <a:buClr>
                <a:schemeClr val="tx1"/>
              </a:buClr>
              <a:buFont typeface="Wingdings" pitchFamily="2" charset="2"/>
              <a:buNone/>
              <a:defRPr/>
            </a:pPr>
            <a:r>
              <a:rPr lang="fr-CA" dirty="0" smtClean="0"/>
              <a:t>Demande des usagers</a:t>
            </a:r>
          </a:p>
          <a:p>
            <a:pPr marL="531813" indent="-531813">
              <a:spcBef>
                <a:spcPct val="65000"/>
              </a:spcBef>
              <a:buClr>
                <a:schemeClr val="tx1"/>
              </a:buClr>
              <a:buFont typeface="Wingdings" pitchFamily="2" charset="2"/>
              <a:buNone/>
              <a:defRPr/>
            </a:pPr>
            <a:r>
              <a:rPr lang="fr-CA" dirty="0" smtClean="0"/>
              <a:t>Professionnalisation du communautaire</a:t>
            </a:r>
          </a:p>
          <a:p>
            <a:pPr marL="0" indent="0">
              <a:spcBef>
                <a:spcPct val="65000"/>
              </a:spcBef>
              <a:buClr>
                <a:schemeClr val="tx1"/>
              </a:buClr>
              <a:buFont typeface="Wingdings" pitchFamily="2" charset="2"/>
              <a:buNone/>
              <a:defRPr/>
            </a:pPr>
            <a:r>
              <a:rPr lang="fr-CA" dirty="0" smtClean="0"/>
              <a:t>Individualisation et marchandisation (dépendance) de la réponse aux besoins et enjeux sociaux et de santé</a:t>
            </a:r>
          </a:p>
          <a:p>
            <a:pPr marL="531813" indent="-531813">
              <a:spcBef>
                <a:spcPct val="65000"/>
              </a:spcBef>
              <a:buClr>
                <a:schemeClr val="tx1"/>
              </a:buClr>
              <a:buFont typeface="Wingdings" pitchFamily="2" charset="2"/>
              <a:buNone/>
              <a:defRPr/>
            </a:pPr>
            <a:r>
              <a:rPr lang="fr-CA" dirty="0" smtClean="0"/>
              <a:t>Approche dominante de modification des habitudes de vie</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18</a:t>
            </a:fld>
            <a:endParaRPr lang="fr-CA"/>
          </a:p>
        </p:txBody>
      </p:sp>
      <p:sp>
        <p:nvSpPr>
          <p:cNvPr id="6" name="Espace réservé du pied de page 5"/>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1939623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7" dur="500"/>
                                        <p:tgtEl>
                                          <p:spTgt spid="135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22" dur="500"/>
                                        <p:tgtEl>
                                          <p:spTgt spid="135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linds(horizontal)">
                                      <p:cBhvr>
                                        <p:cTn id="27" dur="500"/>
                                        <p:tgtEl>
                                          <p:spTgt spid="135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blinds(horizontal)">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a:defRPr/>
            </a:pPr>
            <a:r>
              <a:rPr lang="fr-FR" dirty="0"/>
              <a:t>Contextes </a:t>
            </a:r>
            <a:r>
              <a:rPr lang="fr-FR" dirty="0" smtClean="0"/>
              <a:t>favorables</a:t>
            </a:r>
            <a:endParaRPr lang="fr-CA" dirty="0"/>
          </a:p>
        </p:txBody>
      </p:sp>
      <p:sp>
        <p:nvSpPr>
          <p:cNvPr id="135171" name="Rectangle 3"/>
          <p:cNvSpPr>
            <a:spLocks noGrp="1" noChangeArrowheads="1"/>
          </p:cNvSpPr>
          <p:nvPr>
            <p:ph idx="1"/>
          </p:nvPr>
        </p:nvSpPr>
        <p:spPr>
          <a:xfrm>
            <a:off x="1403648" y="1628800"/>
            <a:ext cx="7489527" cy="4679950"/>
          </a:xfrm>
        </p:spPr>
        <p:txBody>
          <a:bodyPr>
            <a:normAutofit fontScale="92500"/>
          </a:bodyPr>
          <a:lstStyle/>
          <a:p>
            <a:pPr marL="0" indent="0">
              <a:spcBef>
                <a:spcPct val="65000"/>
              </a:spcBef>
              <a:buClr>
                <a:schemeClr val="tx1"/>
              </a:buClr>
              <a:buFont typeface="Wingdings" pitchFamily="2" charset="2"/>
              <a:buNone/>
              <a:defRPr/>
            </a:pPr>
            <a:r>
              <a:rPr lang="fr-CA" dirty="0" smtClean="0"/>
              <a:t>Demande sociale et citoyenne de prise sur devenir individuel et collectif</a:t>
            </a:r>
          </a:p>
          <a:p>
            <a:pPr marL="0" indent="0">
              <a:spcBef>
                <a:spcPct val="65000"/>
              </a:spcBef>
              <a:buClr>
                <a:schemeClr val="tx1"/>
              </a:buClr>
              <a:buFont typeface="Wingdings" pitchFamily="2" charset="2"/>
              <a:buNone/>
              <a:defRPr/>
            </a:pPr>
            <a:r>
              <a:rPr lang="fr-CA" dirty="0" smtClean="0"/>
              <a:t>Courants sur déterminants de la santé et développement des communautés</a:t>
            </a:r>
          </a:p>
          <a:p>
            <a:pPr marL="0" indent="0">
              <a:spcBef>
                <a:spcPct val="65000"/>
              </a:spcBef>
              <a:buClr>
                <a:schemeClr val="tx1"/>
              </a:buClr>
              <a:buFont typeface="Wingdings" pitchFamily="2" charset="2"/>
              <a:buNone/>
              <a:defRPr/>
            </a:pPr>
            <a:r>
              <a:rPr lang="fr-CA" dirty="0" smtClean="0"/>
              <a:t>Reconnaissance valeur et impact participation sociale, </a:t>
            </a:r>
            <a:r>
              <a:rPr lang="fr-CA" dirty="0" err="1" smtClean="0"/>
              <a:t>empowerment</a:t>
            </a:r>
            <a:r>
              <a:rPr lang="fr-CA" dirty="0" smtClean="0"/>
              <a:t>, projets de vie, etc.</a:t>
            </a:r>
          </a:p>
          <a:p>
            <a:pPr marL="0" indent="0">
              <a:spcBef>
                <a:spcPct val="65000"/>
              </a:spcBef>
              <a:buClr>
                <a:schemeClr val="tx1"/>
              </a:buClr>
              <a:buFont typeface="Wingdings" pitchFamily="2" charset="2"/>
              <a:buNone/>
              <a:defRPr/>
            </a:pPr>
            <a:r>
              <a:rPr lang="fr-CA" dirty="0" smtClean="0"/>
              <a:t>Orientations politiques publiques et limites institutionnelles</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19</a:t>
            </a:fld>
            <a:endParaRPr lang="fr-CA"/>
          </a:p>
        </p:txBody>
      </p:sp>
      <p:sp>
        <p:nvSpPr>
          <p:cNvPr id="6" name="Espace réservé du pied de page 5"/>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1873915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7" dur="500"/>
                                        <p:tgtEl>
                                          <p:spTgt spid="135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22"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Contenu</a:t>
            </a:r>
            <a:endParaRPr lang="fr-CA" dirty="0"/>
          </a:p>
        </p:txBody>
      </p:sp>
      <p:sp>
        <p:nvSpPr>
          <p:cNvPr id="3" name="Espace réservé du contenu 2"/>
          <p:cNvSpPr>
            <a:spLocks noGrp="1"/>
          </p:cNvSpPr>
          <p:nvPr>
            <p:ph idx="1"/>
          </p:nvPr>
        </p:nvSpPr>
        <p:spPr>
          <a:xfrm>
            <a:off x="1331640" y="1700808"/>
            <a:ext cx="7355160" cy="4680520"/>
          </a:xfrm>
        </p:spPr>
        <p:txBody>
          <a:bodyPr>
            <a:normAutofit fontScale="92500" lnSpcReduction="10000"/>
          </a:bodyPr>
          <a:lstStyle/>
          <a:p>
            <a:r>
              <a:rPr lang="fr-FR" dirty="0" smtClean="0"/>
              <a:t>Clarification des termes et </a:t>
            </a:r>
            <a:r>
              <a:rPr lang="fr-FR" dirty="0" smtClean="0"/>
              <a:t>définitions</a:t>
            </a:r>
            <a:endParaRPr lang="fr-FR" dirty="0" smtClean="0"/>
          </a:p>
          <a:p>
            <a:r>
              <a:rPr lang="fr-FR" dirty="0" smtClean="0"/>
              <a:t>Origines et évolution</a:t>
            </a:r>
          </a:p>
          <a:p>
            <a:r>
              <a:rPr lang="fr-FR" dirty="0" smtClean="0"/>
              <a:t>Composantes, valeurs, objectifs, caractéristiques</a:t>
            </a:r>
          </a:p>
          <a:p>
            <a:r>
              <a:rPr lang="fr-FR" dirty="0" smtClean="0"/>
              <a:t>Positionnement et </a:t>
            </a:r>
            <a:r>
              <a:rPr lang="fr-FR" dirty="0" smtClean="0"/>
              <a:t>éthique professionnels</a:t>
            </a:r>
            <a:endParaRPr lang="fr-FR" dirty="0" smtClean="0"/>
          </a:p>
          <a:p>
            <a:r>
              <a:rPr lang="fr-FR" dirty="0" smtClean="0"/>
              <a:t>Limites</a:t>
            </a:r>
          </a:p>
          <a:p>
            <a:r>
              <a:rPr lang="fr-FR" dirty="0" smtClean="0"/>
              <a:t>Contextes favorables et contraignants</a:t>
            </a:r>
          </a:p>
          <a:p>
            <a:r>
              <a:rPr lang="fr-FR" dirty="0" smtClean="0"/>
              <a:t>Conditions organisationnelles</a:t>
            </a:r>
          </a:p>
          <a:p>
            <a:r>
              <a:rPr lang="fr-FR" dirty="0" smtClean="0"/>
              <a:t>Conclusion</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2</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12435768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normAutofit/>
          </a:bodyPr>
          <a:lstStyle/>
          <a:p>
            <a:pPr>
              <a:defRPr/>
            </a:pPr>
            <a:r>
              <a:rPr lang="fr-FR" dirty="0" smtClean="0"/>
              <a:t>Conditions organisationnelles</a:t>
            </a:r>
            <a:endParaRPr lang="fr-CA" dirty="0"/>
          </a:p>
        </p:txBody>
      </p:sp>
      <p:sp>
        <p:nvSpPr>
          <p:cNvPr id="135171" name="Rectangle 3"/>
          <p:cNvSpPr>
            <a:spLocks noGrp="1" noChangeArrowheads="1"/>
          </p:cNvSpPr>
          <p:nvPr>
            <p:ph idx="1"/>
          </p:nvPr>
        </p:nvSpPr>
        <p:spPr>
          <a:xfrm>
            <a:off x="1403648" y="1628800"/>
            <a:ext cx="7489527" cy="4679950"/>
          </a:xfrm>
        </p:spPr>
        <p:txBody>
          <a:bodyPr>
            <a:normAutofit/>
          </a:bodyPr>
          <a:lstStyle/>
          <a:p>
            <a:pPr marL="0" indent="0">
              <a:spcBef>
                <a:spcPct val="65000"/>
              </a:spcBef>
              <a:buClr>
                <a:schemeClr val="tx1"/>
              </a:buClr>
              <a:buFont typeface="Wingdings" pitchFamily="2" charset="2"/>
              <a:buNone/>
              <a:defRPr/>
            </a:pPr>
            <a:r>
              <a:rPr lang="fr-CA" dirty="0" smtClean="0"/>
              <a:t>Volonté institutionnelle</a:t>
            </a:r>
          </a:p>
          <a:p>
            <a:pPr marL="0" indent="0">
              <a:spcBef>
                <a:spcPct val="65000"/>
              </a:spcBef>
              <a:buClr>
                <a:schemeClr val="tx1"/>
              </a:buClr>
              <a:buFont typeface="Wingdings" pitchFamily="2" charset="2"/>
              <a:buNone/>
              <a:defRPr/>
            </a:pPr>
            <a:r>
              <a:rPr lang="fr-CA" dirty="0" smtClean="0"/>
              <a:t>Travail et équipe interdisciplinaires</a:t>
            </a:r>
          </a:p>
          <a:p>
            <a:pPr marL="0" indent="0">
              <a:spcBef>
                <a:spcPct val="65000"/>
              </a:spcBef>
              <a:buClr>
                <a:schemeClr val="tx1"/>
              </a:buClr>
              <a:buFont typeface="Wingdings" pitchFamily="2" charset="2"/>
              <a:buNone/>
              <a:defRPr/>
            </a:pPr>
            <a:r>
              <a:rPr lang="fr-CA" dirty="0" smtClean="0"/>
              <a:t>Cibles et indicateurs sur approche communautaire, </a:t>
            </a:r>
            <a:r>
              <a:rPr lang="fr-CA" dirty="0" err="1" smtClean="0"/>
              <a:t>empowerment</a:t>
            </a:r>
            <a:r>
              <a:rPr lang="fr-CA" dirty="0" smtClean="0"/>
              <a:t>, intervention de groupe, prévention, etc.</a:t>
            </a:r>
          </a:p>
          <a:p>
            <a:pPr marL="0" indent="0">
              <a:spcBef>
                <a:spcPct val="65000"/>
              </a:spcBef>
              <a:buClr>
                <a:schemeClr val="tx1"/>
              </a:buClr>
              <a:buFont typeface="Wingdings" pitchFamily="2" charset="2"/>
              <a:buNone/>
              <a:defRPr/>
            </a:pPr>
            <a:r>
              <a:rPr lang="fr-CA" dirty="0" smtClean="0"/>
              <a:t>Formations et suivis</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20</a:t>
            </a:fld>
            <a:endParaRPr lang="fr-CA"/>
          </a:p>
        </p:txBody>
      </p:sp>
      <p:sp>
        <p:nvSpPr>
          <p:cNvPr id="6" name="Espace réservé du pied de page 5"/>
          <p:cNvSpPr>
            <a:spLocks noGrp="1"/>
          </p:cNvSpPr>
          <p:nvPr>
            <p:ph type="ftr" sz="quarter" idx="11"/>
          </p:nvPr>
        </p:nvSpPr>
        <p:spPr/>
        <p:txBody>
          <a:bodyPr/>
          <a:lstStyle/>
          <a:p>
            <a:endParaRPr lang="fr-CA"/>
          </a:p>
        </p:txBody>
      </p:sp>
    </p:spTree>
    <p:extLst>
      <p:ext uri="{BB962C8B-B14F-4D97-AF65-F5344CB8AC3E}">
        <p14:creationId xmlns:p14="http://schemas.microsoft.com/office/powerpoint/2010/main" val="536907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linds(horizont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linds(horizontal)">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linds(horizontal)">
                                      <p:cBhvr>
                                        <p:cTn id="17" dur="500"/>
                                        <p:tgtEl>
                                          <p:spTgt spid="135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linds(horizontal)">
                                      <p:cBhvr>
                                        <p:cTn id="22"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Conclusion</a:t>
            </a:r>
            <a:endParaRPr lang="fr-CA" dirty="0"/>
          </a:p>
        </p:txBody>
      </p:sp>
      <p:sp>
        <p:nvSpPr>
          <p:cNvPr id="3" name="Espace réservé du contenu 2"/>
          <p:cNvSpPr>
            <a:spLocks noGrp="1"/>
          </p:cNvSpPr>
          <p:nvPr>
            <p:ph idx="1"/>
          </p:nvPr>
        </p:nvSpPr>
        <p:spPr>
          <a:xfrm>
            <a:off x="1547664" y="1772816"/>
            <a:ext cx="7382024" cy="4876800"/>
          </a:xfrm>
        </p:spPr>
        <p:txBody>
          <a:bodyPr>
            <a:normAutofit/>
          </a:bodyPr>
          <a:lstStyle/>
          <a:p>
            <a:pPr marL="95250" indent="-12700">
              <a:spcBef>
                <a:spcPts val="2400"/>
              </a:spcBef>
              <a:buNone/>
              <a:defRPr/>
            </a:pPr>
            <a:r>
              <a:rPr lang="fr-CA" dirty="0" smtClean="0"/>
              <a:t>AC pose exigences et défis stratégiques, voire éthiques, aux intervenants-es pour réaliser son potentiel</a:t>
            </a:r>
          </a:p>
          <a:p>
            <a:pPr marL="95250" indent="-12700">
              <a:spcBef>
                <a:spcPts val="2400"/>
              </a:spcBef>
              <a:buNone/>
              <a:defRPr/>
            </a:pPr>
            <a:r>
              <a:rPr lang="fr-CA" dirty="0" smtClean="0"/>
              <a:t>Révolution culturelle dans l’intervention professionnelle qui l’a marquée au Québec, mais qui se vit toujours sous mode de tension et paradoxe</a:t>
            </a:r>
          </a:p>
          <a:p>
            <a:pPr marL="95250" indent="-12700">
              <a:spcBef>
                <a:spcPts val="2400"/>
              </a:spcBef>
              <a:buNone/>
              <a:defRPr/>
            </a:pPr>
            <a:r>
              <a:rPr lang="fr-CA" dirty="0" smtClean="0"/>
              <a:t>La suite</a:t>
            </a:r>
            <a:r>
              <a:rPr lang="fr-CA" dirty="0" smtClean="0"/>
              <a:t> </a:t>
            </a:r>
            <a:r>
              <a:rPr lang="fr-CA" dirty="0" smtClean="0"/>
              <a:t>vous appartient…</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21</a:t>
            </a:fld>
            <a:endParaRPr lang="fr-CA"/>
          </a:p>
        </p:txBody>
      </p:sp>
      <p:sp>
        <p:nvSpPr>
          <p:cNvPr id="6" name="Espace réservé du pied de page 5"/>
          <p:cNvSpPr>
            <a:spLocks noGrp="1"/>
          </p:cNvSpPr>
          <p:nvPr>
            <p:ph type="ftr" sz="quarter" idx="11"/>
          </p:nvPr>
        </p:nvSpPr>
        <p:spPr/>
        <p:txBody>
          <a:bodyPr/>
          <a:lstStyle/>
          <a:p>
            <a:endParaRPr lang="fr-CA"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Clarification des termes</a:t>
            </a:r>
            <a:endParaRPr lang="fr-CA" dirty="0"/>
          </a:p>
        </p:txBody>
      </p:sp>
      <p:sp>
        <p:nvSpPr>
          <p:cNvPr id="3" name="Espace réservé du contenu 2"/>
          <p:cNvSpPr>
            <a:spLocks noGrp="1"/>
          </p:cNvSpPr>
          <p:nvPr>
            <p:ph idx="1"/>
          </p:nvPr>
        </p:nvSpPr>
        <p:spPr>
          <a:xfrm>
            <a:off x="1331640" y="1700808"/>
            <a:ext cx="7355160" cy="4680520"/>
          </a:xfrm>
        </p:spPr>
        <p:txBody>
          <a:bodyPr>
            <a:normAutofit fontScale="70000" lnSpcReduction="20000"/>
          </a:bodyPr>
          <a:lstStyle/>
          <a:p>
            <a:pPr algn="just"/>
            <a:r>
              <a:rPr lang="fr-FR" dirty="0" smtClean="0"/>
              <a:t>Approche: Valeurs, philosophie d’action, objectifs stratégiques qui orientent et colorent les interventions professionnelles de différents types (individuelle, familiale, de réseaux, de groupe ou communautaire) et de différentes disciplines (travail social, nursing, </a:t>
            </a:r>
            <a:r>
              <a:rPr lang="fr-FR" dirty="0" err="1" smtClean="0"/>
              <a:t>psycho-éducation</a:t>
            </a:r>
            <a:r>
              <a:rPr lang="fr-FR" dirty="0" smtClean="0"/>
              <a:t>, etc.)</a:t>
            </a:r>
          </a:p>
          <a:p>
            <a:pPr algn="just"/>
            <a:r>
              <a:rPr lang="fr-FR" dirty="0" smtClean="0"/>
              <a:t>Communautaire</a:t>
            </a:r>
            <a:r>
              <a:rPr lang="fr-FR" dirty="0"/>
              <a:t>: qui prend en compte la dimension collective et de </a:t>
            </a:r>
            <a:r>
              <a:rPr lang="fr-FR" dirty="0" smtClean="0"/>
              <a:t>groupe, qui a rapport avec les communautés.</a:t>
            </a:r>
          </a:p>
          <a:p>
            <a:pPr algn="just"/>
            <a:r>
              <a:rPr lang="fr-FR" dirty="0" smtClean="0"/>
              <a:t>Communauté: ce qui de commun et qui donne un sens à l’appartenance à une collectivité par des valeurs partagées, des intérêts communs, des relations sociales, etc. Communautés plurielles: géographique, d’identité, d’intérêts, milieux de vie, réseaux, etc.</a:t>
            </a:r>
          </a:p>
          <a:p>
            <a:pPr algn="just"/>
            <a:r>
              <a:rPr lang="fr-FR" dirty="0" smtClean="0"/>
              <a:t>Reconnaître les communautés significatives pour les usagers et les opportunités de collectivisation afin de les prendre en compte de manière centrale dans interventions.</a:t>
            </a:r>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3</a:t>
            </a:fld>
            <a:endParaRPr lang="fr-CA"/>
          </a:p>
        </p:txBody>
      </p:sp>
      <p:sp>
        <p:nvSpPr>
          <p:cNvPr id="6" name="Espace réservé du pied de page 5"/>
          <p:cNvSpPr>
            <a:spLocks noGrp="1"/>
          </p:cNvSpPr>
          <p:nvPr>
            <p:ph type="ftr" sz="quarter" idx="11"/>
          </p:nvPr>
        </p:nvSpPr>
        <p:spPr/>
        <p:txBody>
          <a:bodyPr/>
          <a:lstStyle/>
          <a:p>
            <a:endParaRPr lang="fr-CA"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Définitions</a:t>
            </a:r>
            <a:endParaRPr lang="fr-CA" dirty="0"/>
          </a:p>
        </p:txBody>
      </p:sp>
      <p:sp>
        <p:nvSpPr>
          <p:cNvPr id="3" name="Espace réservé du contenu 2"/>
          <p:cNvSpPr>
            <a:spLocks noGrp="1"/>
          </p:cNvSpPr>
          <p:nvPr>
            <p:ph idx="1"/>
          </p:nvPr>
        </p:nvSpPr>
        <p:spPr>
          <a:xfrm>
            <a:off x="1331640" y="1700808"/>
            <a:ext cx="7355160" cy="4680520"/>
          </a:xfrm>
        </p:spPr>
        <p:txBody>
          <a:bodyPr>
            <a:normAutofit fontScale="70000" lnSpcReduction="20000"/>
          </a:bodyPr>
          <a:lstStyle/>
          <a:p>
            <a:pPr algn="just"/>
            <a:r>
              <a:rPr lang="fr-FR" dirty="0" smtClean="0"/>
              <a:t>Stratégie d’intervention qui mise sur le potentiel des individus, des réseaux sociaux, des groupes et des communautés pour prendre en main leurs problèmes sociaux et de santé, stratégie qui cherche à procurer du pouvoir, des moyens et du soutien pour que se réalise ce potentiel.</a:t>
            </a:r>
            <a:r>
              <a:rPr lang="fr-FR" dirty="0"/>
              <a:t> </a:t>
            </a:r>
            <a:r>
              <a:rPr lang="fr-FR" dirty="0" smtClean="0"/>
              <a:t>(</a:t>
            </a:r>
            <a:r>
              <a:rPr lang="fr-FR" dirty="0"/>
              <a:t>Bourque, </a:t>
            </a:r>
            <a:r>
              <a:rPr lang="fr-FR" dirty="0" smtClean="0"/>
              <a:t>1985)</a:t>
            </a:r>
          </a:p>
          <a:p>
            <a:pPr algn="just"/>
            <a:r>
              <a:rPr lang="fr-FR" dirty="0"/>
              <a:t>L’approche communautaire fournit une perspective d’intervention qui consiste à supporter le pouvoir des personnes, des groupes et des collectivités dans la recherche de solutions aux difficultés qu’ils rencontrent ou dans leur volonté de répondre eux- mêmes à leurs besoins. C’est une philosophie qui cherche à redonner aux personnes et aux collectivités le pouvoir qui leur revient et qui peut inspirer en ce sens différents	modes d’interventions. (Gingras, 1992</a:t>
            </a:r>
            <a:r>
              <a:rPr lang="fr-FR" dirty="0" smtClean="0"/>
              <a:t>)</a:t>
            </a:r>
            <a:endParaRPr lang="fr-FR" dirty="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4</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4044267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CA" dirty="0" smtClean="0"/>
              <a:t>Définition selon CCPSC </a:t>
            </a:r>
            <a:r>
              <a:rPr lang="fr-CA" sz="2700" dirty="0" smtClean="0"/>
              <a:t>(site web)</a:t>
            </a:r>
            <a:endParaRPr lang="fr-CA" sz="2700" dirty="0"/>
          </a:p>
        </p:txBody>
      </p:sp>
      <p:sp>
        <p:nvSpPr>
          <p:cNvPr id="3" name="Espace réservé du contenu 2"/>
          <p:cNvSpPr>
            <a:spLocks noGrp="1"/>
          </p:cNvSpPr>
          <p:nvPr>
            <p:ph idx="1"/>
          </p:nvPr>
        </p:nvSpPr>
        <p:spPr>
          <a:xfrm>
            <a:off x="1331640" y="1700808"/>
            <a:ext cx="7355160" cy="4680520"/>
          </a:xfrm>
        </p:spPr>
        <p:txBody>
          <a:bodyPr>
            <a:normAutofit fontScale="85000" lnSpcReduction="20000"/>
          </a:bodyPr>
          <a:lstStyle/>
          <a:p>
            <a:pPr marL="82296" indent="0" algn="just">
              <a:buNone/>
            </a:pPr>
            <a:r>
              <a:rPr lang="fr-FR" dirty="0"/>
              <a:t>C</a:t>
            </a:r>
            <a:r>
              <a:rPr lang="fr-FR" dirty="0" smtClean="0"/>
              <a:t>’est </a:t>
            </a:r>
            <a:r>
              <a:rPr lang="fr-FR" dirty="0"/>
              <a:t>être convaincus que les premiers concernés sont les mieux placés pour identifier les services dont ils ont besoin. La Clinique favorise ainsi l’éducation et la prise en charge par les individus de leurs problèmes individuels et collectifs, dans une perspective </a:t>
            </a:r>
            <a:r>
              <a:rPr lang="fr-FR" dirty="0" smtClean="0"/>
              <a:t>«</a:t>
            </a:r>
            <a:r>
              <a:rPr lang="fr-FR" dirty="0" err="1" smtClean="0"/>
              <a:t>d’empowerment</a:t>
            </a:r>
            <a:r>
              <a:rPr lang="fr-FR" dirty="0" smtClean="0"/>
              <a:t>» </a:t>
            </a:r>
            <a:r>
              <a:rPr lang="fr-FR" dirty="0"/>
              <a:t>et de solidarité de la communauté.  Dans ce sens, la Clinique travaille aussi à démystifier le pouvoir des professionnel(le)s pour qu’il existe un partage du pouvoir et du savoir entre les intervenant(e)s de la santé et les gens du </a:t>
            </a:r>
            <a:r>
              <a:rPr lang="fr-FR" dirty="0" smtClean="0"/>
              <a:t>quartier. Cette </a:t>
            </a:r>
            <a:r>
              <a:rPr lang="fr-FR" dirty="0"/>
              <a:t>approche permet aux citoyen(ne)s de se réapproprier du pouvoir sur leur santé.</a:t>
            </a: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5</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1823159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Définition selon CCPSC (suites)</a:t>
            </a:r>
            <a:endParaRPr lang="fr-CA" dirty="0"/>
          </a:p>
        </p:txBody>
      </p:sp>
      <p:sp>
        <p:nvSpPr>
          <p:cNvPr id="3" name="Espace réservé du contenu 2"/>
          <p:cNvSpPr>
            <a:spLocks noGrp="1"/>
          </p:cNvSpPr>
          <p:nvPr>
            <p:ph idx="1"/>
          </p:nvPr>
        </p:nvSpPr>
        <p:spPr>
          <a:xfrm>
            <a:off x="1331640" y="1700808"/>
            <a:ext cx="7355160" cy="4680520"/>
          </a:xfrm>
        </p:spPr>
        <p:txBody>
          <a:bodyPr>
            <a:normAutofit fontScale="92500"/>
          </a:bodyPr>
          <a:lstStyle/>
          <a:p>
            <a:pPr marL="82296" indent="0">
              <a:buNone/>
            </a:pPr>
            <a:r>
              <a:rPr lang="fr-FR" dirty="0"/>
              <a:t>L</a:t>
            </a:r>
            <a:r>
              <a:rPr lang="fr-FR" dirty="0" smtClean="0"/>
              <a:t>e </a:t>
            </a:r>
            <a:r>
              <a:rPr lang="fr-FR" dirty="0"/>
              <a:t>citoyen est vu comme un être social en relation d’interdépendance avec une communauté. </a:t>
            </a:r>
            <a:r>
              <a:rPr lang="fr-FR" dirty="0" smtClean="0"/>
              <a:t>De </a:t>
            </a:r>
            <a:r>
              <a:rPr lang="fr-FR" dirty="0"/>
              <a:t>plus, l’analyse du problème vécu par celui-ci ne tient pas uniquement compte des caractéristiques personnelles mais aussi des caractéristiques sociales, économiques, politiques et culturelles de la communauté à laquelle il appartient</a:t>
            </a:r>
            <a:r>
              <a:rPr lang="fr-FR" dirty="0" smtClean="0"/>
              <a:t>.</a:t>
            </a:r>
            <a:r>
              <a:rPr lang="fr-FR" dirty="0"/>
              <a:t/>
            </a:r>
            <a:br>
              <a:rPr lang="fr-FR" dirty="0"/>
            </a:br>
            <a:r>
              <a:rPr lang="fr-FR" dirty="0"/>
              <a:t/>
            </a:r>
            <a:br>
              <a:rPr lang="fr-FR" dirty="0"/>
            </a:b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6</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3122861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Origines et évolution</a:t>
            </a:r>
            <a:endParaRPr lang="fr-CA" dirty="0"/>
          </a:p>
        </p:txBody>
      </p:sp>
      <p:sp>
        <p:nvSpPr>
          <p:cNvPr id="3" name="Espace réservé du contenu 2"/>
          <p:cNvSpPr>
            <a:spLocks noGrp="1"/>
          </p:cNvSpPr>
          <p:nvPr>
            <p:ph idx="1"/>
          </p:nvPr>
        </p:nvSpPr>
        <p:spPr>
          <a:xfrm>
            <a:off x="1331640" y="1700808"/>
            <a:ext cx="7355160" cy="4680520"/>
          </a:xfrm>
        </p:spPr>
        <p:txBody>
          <a:bodyPr>
            <a:normAutofit fontScale="85000" lnSpcReduction="20000"/>
          </a:bodyPr>
          <a:lstStyle/>
          <a:p>
            <a:r>
              <a:rPr lang="fr-FR" dirty="0" smtClean="0"/>
              <a:t>Approche CLSC issue des approches de cliniques populaires</a:t>
            </a:r>
          </a:p>
          <a:p>
            <a:r>
              <a:rPr lang="fr-FR" dirty="0" smtClean="0"/>
              <a:t>Paradigme de la participation et critique modèle médical et «positiviste»</a:t>
            </a:r>
          </a:p>
          <a:p>
            <a:r>
              <a:rPr lang="fr-FR" dirty="0" smtClean="0"/>
              <a:t>Liaison et continuité entre individuel, groupe et communautaire; entre prévention et curatif, entre social et santé</a:t>
            </a:r>
          </a:p>
          <a:p>
            <a:r>
              <a:rPr lang="fr-FR" dirty="0" smtClean="0"/>
              <a:t>Redéfinition de l’intervention professionnelle et institutionnelle, service public vs privé</a:t>
            </a:r>
          </a:p>
          <a:p>
            <a:r>
              <a:rPr lang="fr-FR" dirty="0" smtClean="0"/>
              <a:t>Dans les années 1980: 2 courants en approche communautaire:</a:t>
            </a:r>
            <a:br>
              <a:rPr lang="fr-FR" dirty="0" smtClean="0"/>
            </a:br>
            <a:r>
              <a:rPr lang="fr-FR" dirty="0" smtClean="0"/>
              <a:t>- désengagement VS </a:t>
            </a:r>
            <a:r>
              <a:rPr lang="fr-FR" dirty="0" err="1" smtClean="0"/>
              <a:t>empowerment</a:t>
            </a: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7</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25951225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CA" dirty="0" smtClean="0"/>
              <a:t>Critique modèle médical</a:t>
            </a:r>
            <a:endParaRPr lang="fr-CA" dirty="0"/>
          </a:p>
        </p:txBody>
      </p:sp>
      <p:sp>
        <p:nvSpPr>
          <p:cNvPr id="3" name="Espace réservé du contenu 2"/>
          <p:cNvSpPr>
            <a:spLocks noGrp="1"/>
          </p:cNvSpPr>
          <p:nvPr>
            <p:ph idx="1"/>
          </p:nvPr>
        </p:nvSpPr>
        <p:spPr>
          <a:xfrm>
            <a:off x="1331640" y="1700808"/>
            <a:ext cx="7355160" cy="4680520"/>
          </a:xfrm>
        </p:spPr>
        <p:txBody>
          <a:bodyPr>
            <a:normAutofit/>
          </a:bodyPr>
          <a:lstStyle/>
          <a:p>
            <a:r>
              <a:rPr lang="fr-FR" dirty="0" smtClean="0"/>
              <a:t>Explications intra-personnelles</a:t>
            </a:r>
          </a:p>
          <a:p>
            <a:r>
              <a:rPr lang="fr-FR" dirty="0" smtClean="0"/>
              <a:t>Action sur symptômes ou conséquences</a:t>
            </a:r>
          </a:p>
          <a:p>
            <a:r>
              <a:rPr lang="fr-FR" dirty="0" smtClean="0"/>
              <a:t>Intervention clinique où </a:t>
            </a:r>
            <a:r>
              <a:rPr lang="fr-FR" dirty="0" smtClean="0"/>
              <a:t>la personne est </a:t>
            </a:r>
            <a:r>
              <a:rPr lang="fr-FR" dirty="0" smtClean="0"/>
              <a:t>coupée des ses environnements et forces</a:t>
            </a:r>
          </a:p>
          <a:p>
            <a:r>
              <a:rPr lang="fr-FR" dirty="0" smtClean="0"/>
              <a:t>Relation expert-dépendant</a:t>
            </a:r>
          </a:p>
          <a:p>
            <a:r>
              <a:rPr lang="fr-FR" dirty="0" smtClean="0"/>
              <a:t>Individualisation des réponses aux besoins</a:t>
            </a:r>
          </a:p>
          <a:p>
            <a:r>
              <a:rPr lang="fr-FR" dirty="0" smtClean="0"/>
              <a:t>Peu de prévention </a:t>
            </a:r>
            <a:r>
              <a:rPr lang="fr-FR" dirty="0" smtClean="0"/>
              <a:t>réelle, en amont</a:t>
            </a: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8</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2682819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CA" dirty="0" smtClean="0"/>
              <a:t>Conception globale des </a:t>
            </a:r>
            <a:r>
              <a:rPr lang="fr-CA" dirty="0" smtClean="0"/>
              <a:t>problèmes</a:t>
            </a:r>
            <a:endParaRPr lang="fr-CA" dirty="0"/>
          </a:p>
        </p:txBody>
      </p:sp>
      <p:sp>
        <p:nvSpPr>
          <p:cNvPr id="3" name="Espace réservé du contenu 2"/>
          <p:cNvSpPr>
            <a:spLocks noGrp="1"/>
          </p:cNvSpPr>
          <p:nvPr>
            <p:ph idx="1"/>
          </p:nvPr>
        </p:nvSpPr>
        <p:spPr>
          <a:xfrm>
            <a:off x="1331640" y="1700808"/>
            <a:ext cx="7355160" cy="4680520"/>
          </a:xfrm>
        </p:spPr>
        <p:txBody>
          <a:bodyPr>
            <a:normAutofit fontScale="92500" lnSpcReduction="10000"/>
          </a:bodyPr>
          <a:lstStyle/>
          <a:p>
            <a:r>
              <a:rPr lang="fr-FR" dirty="0"/>
              <a:t>Pas de problèmes seulement individuels</a:t>
            </a:r>
          </a:p>
          <a:p>
            <a:r>
              <a:rPr lang="fr-FR" dirty="0"/>
              <a:t>Facteurs environnementaux au plan physique, social, économique, du travail, des conditions de vie, de l’accès aux </a:t>
            </a:r>
            <a:r>
              <a:rPr lang="fr-FR" dirty="0" smtClean="0"/>
              <a:t>ressources, des réseaux sociaux</a:t>
            </a:r>
            <a:r>
              <a:rPr lang="fr-FR" dirty="0"/>
              <a:t> </a:t>
            </a:r>
            <a:r>
              <a:rPr lang="fr-FR" dirty="0" smtClean="0"/>
              <a:t>et d’entraide comme </a:t>
            </a:r>
            <a:r>
              <a:rPr lang="fr-FR" dirty="0"/>
              <a:t>partie aux problèmes et aux solutions</a:t>
            </a:r>
          </a:p>
          <a:p>
            <a:r>
              <a:rPr lang="fr-FR" dirty="0" smtClean="0"/>
              <a:t>Caractéristiques </a:t>
            </a:r>
            <a:r>
              <a:rPr lang="fr-FR" dirty="0" smtClean="0"/>
              <a:t>individuelles dont les forces, qui accentuent ou </a:t>
            </a:r>
            <a:r>
              <a:rPr lang="fr-FR" dirty="0" smtClean="0"/>
              <a:t>atténuent les </a:t>
            </a:r>
            <a:r>
              <a:rPr lang="fr-FR" dirty="0" smtClean="0"/>
              <a:t>problèmes et agissent sur développement</a:t>
            </a:r>
          </a:p>
          <a:p>
            <a:r>
              <a:rPr lang="fr-FR" dirty="0" smtClean="0"/>
              <a:t>Déterminants </a:t>
            </a:r>
            <a:r>
              <a:rPr lang="fr-FR" dirty="0" smtClean="0"/>
              <a:t>sociaux de la </a:t>
            </a:r>
            <a:r>
              <a:rPr lang="fr-FR" dirty="0" smtClean="0"/>
              <a:t>santé</a:t>
            </a:r>
            <a:endParaRPr lang="fr-FR" dirty="0" smtClean="0"/>
          </a:p>
        </p:txBody>
      </p:sp>
      <p:pic>
        <p:nvPicPr>
          <p:cNvPr id="4" name="Picture 2"/>
          <p:cNvPicPr>
            <a:picLocks noChangeAspect="1" noChangeArrowheads="1"/>
          </p:cNvPicPr>
          <p:nvPr/>
        </p:nvPicPr>
        <p:blipFill>
          <a:blip r:embed="rId3" cstate="print"/>
          <a:srcRect/>
          <a:stretch>
            <a:fillRect/>
          </a:stretch>
        </p:blipFill>
        <p:spPr bwMode="auto">
          <a:xfrm>
            <a:off x="0" y="6242451"/>
            <a:ext cx="1642634" cy="615549"/>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fld id="{1C34AA75-AF4C-43FF-AF03-9A68F7154CF3}" type="slidenum">
              <a:rPr lang="fr-CA" smtClean="0"/>
              <a:pPr/>
              <a:t>9</a:t>
            </a:fld>
            <a:endParaRPr lang="fr-CA"/>
          </a:p>
        </p:txBody>
      </p:sp>
      <p:sp>
        <p:nvSpPr>
          <p:cNvPr id="6" name="Espace réservé du pied de page 5"/>
          <p:cNvSpPr>
            <a:spLocks noGrp="1"/>
          </p:cNvSpPr>
          <p:nvPr>
            <p:ph type="ftr" sz="quarter" idx="11"/>
          </p:nvPr>
        </p:nvSpPr>
        <p:spPr/>
        <p:txBody>
          <a:bodyPr/>
          <a:lstStyle/>
          <a:p>
            <a:endParaRPr lang="fr-CA" dirty="0"/>
          </a:p>
        </p:txBody>
      </p:sp>
    </p:spTree>
    <p:extLst>
      <p:ext uri="{BB962C8B-B14F-4D97-AF65-F5344CB8AC3E}">
        <p14:creationId xmlns:p14="http://schemas.microsoft.com/office/powerpoint/2010/main" val="135318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Personnalisé 1">
      <a:dk1>
        <a:sysClr val="windowText" lastClr="000000"/>
      </a:dk1>
      <a:lt1>
        <a:sysClr val="window" lastClr="FFFFFF"/>
      </a:lt1>
      <a:dk2>
        <a:srgbClr val="000000"/>
      </a:dk2>
      <a:lt2>
        <a:srgbClr val="92D050"/>
      </a:lt2>
      <a:accent1>
        <a:srgbClr val="4F612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9985</TotalTime>
  <Words>1283</Words>
  <Application>Microsoft Macintosh PowerPoint</Application>
  <PresentationFormat>Présentation à l'écran (4:3)</PresentationFormat>
  <Paragraphs>134</Paragraphs>
  <Slides>21</Slides>
  <Notes>18</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L’approche  communautaire </vt:lpstr>
      <vt:lpstr>Contenu</vt:lpstr>
      <vt:lpstr>Clarification des termes</vt:lpstr>
      <vt:lpstr>Définitions</vt:lpstr>
      <vt:lpstr>Définition selon CCPSC (site web)</vt:lpstr>
      <vt:lpstr>Définition selon CCPSC (suites)</vt:lpstr>
      <vt:lpstr>Origines et évolution</vt:lpstr>
      <vt:lpstr>Critique modèle médical</vt:lpstr>
      <vt:lpstr>Conception globale des problèmes</vt:lpstr>
      <vt:lpstr>Santé + plus que des services (MSSS, 2005) </vt:lpstr>
      <vt:lpstr>La santé + plus que des services</vt:lpstr>
      <vt:lpstr>Valeurs et principes</vt:lpstr>
      <vt:lpstr>Objectifs stratégiques</vt:lpstr>
      <vt:lpstr>Caractéristiques de l’intervention</vt:lpstr>
      <vt:lpstr>Position de l’intervenant-e</vt:lpstr>
      <vt:lpstr>Finalités</vt:lpstr>
      <vt:lpstr>Limites</vt:lpstr>
      <vt:lpstr>Contextes contraignants</vt:lpstr>
      <vt:lpstr>Contextes favorables</vt:lpstr>
      <vt:lpstr>Conditions organisationnelles</vt:lpstr>
      <vt:lpstr>Conclusion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bourde02</dc:creator>
  <cp:lastModifiedBy>Denis Bourque</cp:lastModifiedBy>
  <cp:revision>241</cp:revision>
  <dcterms:created xsi:type="dcterms:W3CDTF">2010-05-27T13:49:30Z</dcterms:created>
  <dcterms:modified xsi:type="dcterms:W3CDTF">2011-03-13T21:10:19Z</dcterms:modified>
</cp:coreProperties>
</file>