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72" r:id="rId7"/>
    <p:sldId id="260" r:id="rId8"/>
    <p:sldId id="261" r:id="rId9"/>
    <p:sldId id="262" r:id="rId10"/>
    <p:sldId id="263" r:id="rId11"/>
    <p:sldId id="273" r:id="rId12"/>
    <p:sldId id="264" r:id="rId13"/>
    <p:sldId id="266" r:id="rId14"/>
    <p:sldId id="269" r:id="rId15"/>
    <p:sldId id="267" r:id="rId16"/>
    <p:sldId id="268" r:id="rId17"/>
    <p:sldId id="27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4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86DF6A1-EC3F-4DBE-B245-11671C84852D}" type="datetimeFigureOut">
              <a:rPr lang="fr-CA" smtClean="0"/>
              <a:pPr/>
              <a:t>2012-03-09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1ACE3AE-AF87-4B15-B41B-1F5664BC6C1E}"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DF6A1-EC3F-4DBE-B245-11671C84852D}" type="datetimeFigureOut">
              <a:rPr lang="fr-CA" smtClean="0"/>
              <a:pPr/>
              <a:t>2012-03-09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CE3AE-AF87-4B15-B41B-1F5664BC6C1E}"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mailto:c.lussier@rqd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rds.centre-du-quebec.qc.ca/client/page1.asp?page=74&amp;clef=30&amp;clef2=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2700" b="1" cap="all" dirty="0"/>
              <a:t>Atelier « PRATIQUES ET MÉTIERS DU</a:t>
            </a:r>
            <a:r>
              <a:rPr lang="fr-CA" sz="2700" dirty="0"/>
              <a:t/>
            </a:r>
            <a:br>
              <a:rPr lang="fr-CA" sz="2700" dirty="0"/>
            </a:br>
            <a:r>
              <a:rPr lang="fr-FR" sz="2700" b="1" cap="all" dirty="0"/>
              <a:t>DÉVELOPPEMENT TERRITORIAL INTÉGRÉ </a:t>
            </a:r>
            <a:r>
              <a:rPr lang="fr-FR" sz="2700" b="1" cap="all" dirty="0" smtClean="0"/>
              <a:t>»</a:t>
            </a:r>
            <a:br>
              <a:rPr lang="fr-FR" sz="2700" b="1" cap="all" dirty="0" smtClean="0"/>
            </a:br>
            <a:r>
              <a:rPr lang="fr-FR" sz="2700" b="1" cap="all" dirty="0"/>
              <a:t>(</a:t>
            </a:r>
            <a:r>
              <a:rPr lang="fr-FR" sz="2700" b="1" cap="all" dirty="0" smtClean="0"/>
              <a:t>6 au 9 mars 2012) </a:t>
            </a:r>
            <a:r>
              <a:rPr lang="fr-CA" sz="2700" dirty="0"/>
              <a:t/>
            </a:r>
            <a:br>
              <a:rPr lang="fr-CA" sz="2700" dirty="0"/>
            </a:br>
            <a:r>
              <a:rPr lang="fr-FR" sz="2700" b="1" cap="all" dirty="0"/>
              <a:t> </a:t>
            </a:r>
            <a:r>
              <a:rPr lang="fr-CA" sz="2700" dirty="0"/>
              <a:t/>
            </a:r>
            <a:br>
              <a:rPr lang="fr-CA" sz="2700" dirty="0"/>
            </a:br>
            <a:r>
              <a:rPr lang="fr-FR" sz="2700" b="1" cap="all" dirty="0" smtClean="0"/>
              <a:t>Chaire </a:t>
            </a:r>
            <a:r>
              <a:rPr lang="fr-FR" sz="2700" b="1" cap="all" dirty="0"/>
              <a:t>canadienne de recherche en organisation communautaire (UQO</a:t>
            </a:r>
            <a:r>
              <a:rPr lang="fr-FR" sz="2700" b="1" cap="all" dirty="0" smtClean="0"/>
              <a:t>)/ ARUC Innovation social et développement des communautés</a:t>
            </a:r>
            <a:r>
              <a:rPr lang="fr-CA" dirty="0"/>
              <a:t/>
            </a:r>
            <a:br>
              <a:rPr lang="fr-CA" dirty="0"/>
            </a:br>
            <a:endParaRPr lang="fr-CA" dirty="0"/>
          </a:p>
        </p:txBody>
      </p:sp>
      <p:sp>
        <p:nvSpPr>
          <p:cNvPr id="3" name="Sous-titre 2"/>
          <p:cNvSpPr>
            <a:spLocks noGrp="1"/>
          </p:cNvSpPr>
          <p:nvPr>
            <p:ph type="subTitle" idx="1"/>
          </p:nvPr>
        </p:nvSpPr>
        <p:spPr/>
        <p:txBody>
          <a:bodyPr>
            <a:normAutofit fontScale="25000" lnSpcReduction="20000"/>
          </a:bodyPr>
          <a:lstStyle/>
          <a:p>
            <a:r>
              <a:rPr lang="fr-CA" sz="6400" b="1" dirty="0"/>
              <a:t>Notes visant à aborder le thème 8 (9 mars 2012); </a:t>
            </a:r>
            <a:endParaRPr lang="fr-CA" sz="6400" dirty="0"/>
          </a:p>
          <a:p>
            <a:r>
              <a:rPr lang="fr-CA" sz="6400" b="1" dirty="0"/>
              <a:t>« Développement des pratiques et des compétences des professionnels du soutien au DTI » </a:t>
            </a:r>
            <a:endParaRPr lang="fr-CA" sz="6400" dirty="0"/>
          </a:p>
          <a:p>
            <a:r>
              <a:rPr lang="fr-CA" sz="4300" dirty="0"/>
              <a:t> </a:t>
            </a:r>
          </a:p>
          <a:p>
            <a:r>
              <a:rPr lang="fr-FR" sz="4300" i="1" dirty="0"/>
              <a:t>Préparé et présenté par Jude Brousseau, conseiller en développement social à la CRÉ de la Côte-Nord et président du Réseau québécois de développement social, avec l’étroite collaboration de mesdames France Fradette (coordonatrice du Comité régional de développement social du Centre-du-Québec et administratrice au RQDS), Christiane Lussier, coordonnatrice du RQDS et de M. Alain Coutu, administrateur au RQDS). Merci également aux autres administrateurs du RQDS pour leur appui. </a:t>
            </a:r>
            <a:endParaRPr lang="fr-CA" sz="4300" dirty="0"/>
          </a:p>
          <a:p>
            <a:r>
              <a:rPr lang="fr-FR" b="1" dirty="0"/>
              <a:t> </a:t>
            </a:r>
            <a:endParaRPr lang="fr-CA" dirty="0"/>
          </a:p>
          <a:p>
            <a:endParaRPr lang="fr-CA" dirty="0"/>
          </a:p>
        </p:txBody>
      </p:sp>
      <p:pic>
        <p:nvPicPr>
          <p:cNvPr id="4" name="Image 3" descr="RQDS.gif"/>
          <p:cNvPicPr>
            <a:picLocks noChangeAspect="1"/>
          </p:cNvPicPr>
          <p:nvPr/>
        </p:nvPicPr>
        <p:blipFill>
          <a:blip r:embed="rId2" cstate="print"/>
          <a:stretch>
            <a:fillRect/>
          </a:stretch>
        </p:blipFill>
        <p:spPr>
          <a:xfrm>
            <a:off x="3707904" y="5589240"/>
            <a:ext cx="2095500" cy="762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dirty="0" smtClean="0"/>
              <a:t>Observations</a:t>
            </a:r>
            <a:endParaRPr lang="fr-CA" dirty="0"/>
          </a:p>
        </p:txBody>
      </p:sp>
      <p:sp>
        <p:nvSpPr>
          <p:cNvPr id="3" name="Espace réservé du contenu 2"/>
          <p:cNvSpPr>
            <a:spLocks noGrp="1"/>
          </p:cNvSpPr>
          <p:nvPr>
            <p:ph idx="1"/>
          </p:nvPr>
        </p:nvSpPr>
        <p:spPr/>
        <p:txBody>
          <a:bodyPr>
            <a:normAutofit fontScale="92500"/>
          </a:bodyPr>
          <a:lstStyle/>
          <a:p>
            <a:r>
              <a:rPr lang="fr-CA" dirty="0"/>
              <a:t>Les compétences à renforcer peuvent </a:t>
            </a:r>
            <a:r>
              <a:rPr lang="fr-CA" dirty="0" smtClean="0"/>
              <a:t>se retrouver à 3 niveaux;</a:t>
            </a:r>
          </a:p>
          <a:p>
            <a:pPr lvl="1"/>
            <a:r>
              <a:rPr lang="fr-CA" dirty="0" smtClean="0"/>
              <a:t>Ponctuel;</a:t>
            </a:r>
          </a:p>
          <a:p>
            <a:pPr lvl="2"/>
            <a:r>
              <a:rPr lang="fr-CA" dirty="0" smtClean="0"/>
              <a:t>AEC  Mobilisation et développement des communautés…, accueil d’informations (ex.; présentation de programmes)</a:t>
            </a:r>
          </a:p>
          <a:p>
            <a:pPr lvl="1"/>
            <a:r>
              <a:rPr lang="fr-CA" dirty="0" smtClean="0"/>
              <a:t>En continu</a:t>
            </a:r>
          </a:p>
          <a:p>
            <a:pPr lvl="2"/>
            <a:r>
              <a:rPr lang="fr-CA" dirty="0" smtClean="0"/>
              <a:t>Faire partie et contribuer à un réseau</a:t>
            </a:r>
          </a:p>
          <a:p>
            <a:pPr lvl="2"/>
            <a:r>
              <a:rPr lang="fr-CA" dirty="0" smtClean="0"/>
              <a:t>Partager des connaissances (Groupe de réflexion en DC)</a:t>
            </a:r>
          </a:p>
          <a:p>
            <a:pPr lvl="2"/>
            <a:r>
              <a:rPr lang="fr-CA" dirty="0" smtClean="0"/>
              <a:t>Outils de transfert (Trousse de partage de connaissance)</a:t>
            </a:r>
          </a:p>
          <a:p>
            <a:pPr lvl="1"/>
            <a:r>
              <a:rPr lang="fr-CA" dirty="0" smtClean="0"/>
              <a:t>Long terme (Bilan et perspectives en DS)</a:t>
            </a:r>
          </a:p>
          <a:p>
            <a:pPr lvl="2"/>
            <a:endParaRPr lang="fr-CA" dirty="0" smtClean="0"/>
          </a:p>
          <a:p>
            <a:pPr lvl="1"/>
            <a:endParaRPr lang="fr-CA" dirty="0" smtClean="0"/>
          </a:p>
          <a:p>
            <a:endParaRPr lang="fr-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À propos de </a:t>
            </a:r>
            <a:r>
              <a:rPr lang="fr-CA" smtClean="0"/>
              <a:t>la trousse…</a:t>
            </a:r>
            <a:endParaRPr lang="fr-CA"/>
          </a:p>
        </p:txBody>
      </p:sp>
      <p:pic>
        <p:nvPicPr>
          <p:cNvPr id="1026" name="Picture 2" descr="D:\images\page1_01.jpg"/>
          <p:cNvPicPr>
            <a:picLocks noGrp="1" noChangeAspect="1" noChangeArrowheads="1"/>
          </p:cNvPicPr>
          <p:nvPr>
            <p:ph idx="1"/>
          </p:nvPr>
        </p:nvPicPr>
        <p:blipFill>
          <a:blip r:embed="rId2" cstate="print"/>
          <a:srcRect/>
          <a:stretch>
            <a:fillRect/>
          </a:stretch>
        </p:blipFill>
        <p:spPr bwMode="auto">
          <a:xfrm>
            <a:off x="757237" y="2696369"/>
            <a:ext cx="7629525" cy="23336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sz="2700" b="1" dirty="0"/>
              <a:t>Comment ces professionnels ont-ils recours aux connaissances issues de l’expérience ou au transfert et à l’appropriation des connaissances issues de la recherche?</a:t>
            </a:r>
            <a:r>
              <a:rPr lang="fr-CA" dirty="0"/>
              <a:t/>
            </a:r>
            <a:br>
              <a:rPr lang="fr-CA" dirty="0"/>
            </a:br>
            <a:endParaRPr lang="fr-CA" dirty="0"/>
          </a:p>
        </p:txBody>
      </p:sp>
      <p:sp>
        <p:nvSpPr>
          <p:cNvPr id="3" name="Espace réservé du contenu 2"/>
          <p:cNvSpPr>
            <a:spLocks noGrp="1"/>
          </p:cNvSpPr>
          <p:nvPr>
            <p:ph idx="1"/>
          </p:nvPr>
        </p:nvSpPr>
        <p:spPr/>
        <p:txBody>
          <a:bodyPr>
            <a:normAutofit fontScale="55000" lnSpcReduction="20000"/>
          </a:bodyPr>
          <a:lstStyle/>
          <a:p>
            <a:pPr>
              <a:buNone/>
            </a:pPr>
            <a:r>
              <a:rPr lang="fr-CA" dirty="0" smtClean="0"/>
              <a:t>Centre-du-Québec</a:t>
            </a:r>
            <a:r>
              <a:rPr lang="fr-CA" dirty="0"/>
              <a:t>;</a:t>
            </a:r>
          </a:p>
          <a:p>
            <a:pPr>
              <a:buNone/>
            </a:pPr>
            <a:r>
              <a:rPr lang="fr-CA" dirty="0"/>
              <a:t> </a:t>
            </a:r>
          </a:p>
          <a:p>
            <a:pPr lvl="0"/>
            <a:r>
              <a:rPr lang="fr-CA" dirty="0"/>
              <a:t>Tournées annuelles des MRC (présentation de contenus, accueil de préoccupations et de besoins), bulletin de liaison</a:t>
            </a:r>
          </a:p>
          <a:p>
            <a:pPr>
              <a:buNone/>
            </a:pPr>
            <a:endParaRPr lang="fr-CA" dirty="0"/>
          </a:p>
          <a:p>
            <a:pPr>
              <a:buNone/>
            </a:pPr>
            <a:r>
              <a:rPr lang="fr-CA" dirty="0"/>
              <a:t>Dans Lanaudière; </a:t>
            </a:r>
          </a:p>
          <a:p>
            <a:pPr>
              <a:buNone/>
            </a:pPr>
            <a:r>
              <a:rPr lang="fr-CA" dirty="0"/>
              <a:t> </a:t>
            </a:r>
          </a:p>
          <a:p>
            <a:pPr lvl="0"/>
            <a:r>
              <a:rPr lang="fr-CA" dirty="0"/>
              <a:t>Recherche sur les conditions </a:t>
            </a:r>
            <a:r>
              <a:rPr lang="fr-CA" dirty="0" err="1"/>
              <a:t>facilitantes</a:t>
            </a:r>
            <a:r>
              <a:rPr lang="fr-CA" dirty="0"/>
              <a:t>  à la participation citoyenne dans de telles stratégies de mobilisation</a:t>
            </a:r>
          </a:p>
          <a:p>
            <a:pPr lvl="0"/>
            <a:r>
              <a:rPr lang="fr-CA" dirty="0"/>
              <a:t>Appropriation de pratiques réalisées dans un réseau dit « alternatif » de développement (non étatique) qui rejoint une centaine de territoires  en France ,aux Antilles et au nord de l'Afrique.</a:t>
            </a:r>
          </a:p>
          <a:p>
            <a:pPr>
              <a:buNone/>
            </a:pPr>
            <a:endParaRPr lang="fr-CA" dirty="0" smtClean="0"/>
          </a:p>
          <a:p>
            <a:pPr>
              <a:buNone/>
            </a:pPr>
            <a:r>
              <a:rPr lang="fr-CA" dirty="0" smtClean="0"/>
              <a:t>Sur </a:t>
            </a:r>
            <a:r>
              <a:rPr lang="fr-CA" dirty="0"/>
              <a:t>la Côte-Nord;</a:t>
            </a:r>
          </a:p>
          <a:p>
            <a:pPr lvl="0"/>
            <a:r>
              <a:rPr lang="fr-CA" dirty="0"/>
              <a:t>À travers un réseau de comités territoriaux appelés « Chantier de développement social »</a:t>
            </a:r>
          </a:p>
          <a:p>
            <a:endParaRPr lang="fr-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r>
              <a:rPr lang="fr-CA" sz="3100" b="1" dirty="0" smtClean="0"/>
              <a:t>Quelles </a:t>
            </a:r>
            <a:r>
              <a:rPr lang="fr-CA" sz="3100" b="1" dirty="0"/>
              <a:t>perspectives et quelles orientations en matière de formation et de qualification du milieu professionnel?</a:t>
            </a:r>
            <a:r>
              <a:rPr lang="fr-CA" dirty="0"/>
              <a:t/>
            </a:r>
            <a:br>
              <a:rPr lang="fr-CA" dirty="0"/>
            </a:br>
            <a:endParaRPr lang="fr-CA" dirty="0"/>
          </a:p>
        </p:txBody>
      </p:sp>
      <p:sp>
        <p:nvSpPr>
          <p:cNvPr id="3" name="Espace réservé du contenu 2"/>
          <p:cNvSpPr>
            <a:spLocks noGrp="1"/>
          </p:cNvSpPr>
          <p:nvPr>
            <p:ph idx="1"/>
          </p:nvPr>
        </p:nvSpPr>
        <p:spPr/>
        <p:txBody>
          <a:bodyPr>
            <a:normAutofit fontScale="92500" lnSpcReduction="10000"/>
          </a:bodyPr>
          <a:lstStyle/>
          <a:p>
            <a:pPr>
              <a:buNone/>
            </a:pPr>
            <a:r>
              <a:rPr lang="fr-CA" dirty="0"/>
              <a:t>Séminaire Québec/France (septembre 2010); </a:t>
            </a:r>
          </a:p>
          <a:p>
            <a:pPr>
              <a:buNone/>
            </a:pPr>
            <a:endParaRPr lang="fr-CA" dirty="0"/>
          </a:p>
          <a:p>
            <a:r>
              <a:rPr lang="fr-CA" dirty="0"/>
              <a:t>On apprenait que les nouvelles pratiques développées au cours de la dernière décade (</a:t>
            </a:r>
            <a:r>
              <a:rPr lang="fr-CA" dirty="0" err="1"/>
              <a:t>intersectorialité</a:t>
            </a:r>
            <a:r>
              <a:rPr lang="fr-CA" dirty="0"/>
              <a:t>, ATI, développement des communautés), ont favorisé le développement d’une nouvelle catégorie de professionnels qu’on appelle « hybrides ». Mélange de formation académique, de connaissances complémentaires et de nouvelles pratiques.</a:t>
            </a:r>
          </a:p>
          <a:p>
            <a:pPr>
              <a:buNone/>
            </a:pPr>
            <a:endParaRPr lang="fr-CA" dirty="0"/>
          </a:p>
          <a:p>
            <a:endParaRPr lang="fr-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Les qualités recherchées…savoir être un bon accompagnateur….</a:t>
            </a:r>
            <a:endParaRPr lang="fr-CA" dirty="0"/>
          </a:p>
        </p:txBody>
      </p:sp>
      <p:sp>
        <p:nvSpPr>
          <p:cNvPr id="3" name="Espace réservé du contenu 2"/>
          <p:cNvSpPr>
            <a:spLocks noGrp="1"/>
          </p:cNvSpPr>
          <p:nvPr>
            <p:ph idx="1"/>
          </p:nvPr>
        </p:nvSpPr>
        <p:spPr>
          <a:xfrm>
            <a:off x="467544" y="1268760"/>
            <a:ext cx="8229600" cy="4525963"/>
          </a:xfrm>
        </p:spPr>
        <p:txBody>
          <a:bodyPr/>
          <a:lstStyle/>
          <a:p>
            <a:pPr lvl="0">
              <a:buNone/>
            </a:pPr>
            <a:endParaRPr lang="fr-CA" dirty="0" smtClean="0"/>
          </a:p>
          <a:p>
            <a:endParaRPr lang="fr-CA" dirty="0"/>
          </a:p>
        </p:txBody>
      </p:sp>
      <p:pic>
        <p:nvPicPr>
          <p:cNvPr id="4" name="Picture 2"/>
          <p:cNvPicPr>
            <a:picLocks noChangeAspect="1" noChangeArrowheads="1"/>
          </p:cNvPicPr>
          <p:nvPr/>
        </p:nvPicPr>
        <p:blipFill>
          <a:blip r:embed="rId2" cstate="print"/>
          <a:srcRect/>
          <a:stretch>
            <a:fillRect/>
          </a:stretch>
        </p:blipFill>
        <p:spPr bwMode="auto">
          <a:xfrm>
            <a:off x="1403648" y="1556792"/>
            <a:ext cx="6696744" cy="50373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CA" dirty="0" smtClean="0"/>
              <a:t>Et savoir faire (capacités de…)</a:t>
            </a:r>
            <a:br>
              <a:rPr lang="fr-CA" dirty="0" smtClean="0"/>
            </a:br>
            <a:endParaRPr lang="fr-CA" dirty="0"/>
          </a:p>
        </p:txBody>
      </p:sp>
      <p:sp>
        <p:nvSpPr>
          <p:cNvPr id="3" name="Espace réservé du contenu 2"/>
          <p:cNvSpPr>
            <a:spLocks noGrp="1"/>
          </p:cNvSpPr>
          <p:nvPr>
            <p:ph idx="1"/>
          </p:nvPr>
        </p:nvSpPr>
        <p:spPr>
          <a:xfrm>
            <a:off x="457200" y="1600200"/>
            <a:ext cx="8229600" cy="5257800"/>
          </a:xfrm>
        </p:spPr>
        <p:txBody>
          <a:bodyPr>
            <a:normAutofit fontScale="47500" lnSpcReduction="20000"/>
          </a:bodyPr>
          <a:lstStyle/>
          <a:p>
            <a:r>
              <a:rPr lang="fr-CA" sz="4200" dirty="0" smtClean="0"/>
              <a:t> Mobiliser</a:t>
            </a:r>
          </a:p>
          <a:p>
            <a:r>
              <a:rPr lang="fr-CA" sz="4200" dirty="0" smtClean="0"/>
              <a:t>Concerter</a:t>
            </a:r>
          </a:p>
          <a:p>
            <a:r>
              <a:rPr lang="fr-CA" sz="4200" dirty="0" smtClean="0"/>
              <a:t>Développer des stratégies à plusieurs niveaux</a:t>
            </a:r>
          </a:p>
          <a:p>
            <a:r>
              <a:rPr lang="fr-CA" sz="4200" dirty="0" smtClean="0"/>
              <a:t>Comprendre les réalités du territoire vécu et les diverses dynamiques</a:t>
            </a:r>
          </a:p>
          <a:p>
            <a:r>
              <a:rPr lang="fr-CA" sz="4200" dirty="0" smtClean="0"/>
              <a:t>Concilier les intérêts divergents</a:t>
            </a:r>
          </a:p>
          <a:p>
            <a:r>
              <a:rPr lang="fr-CA" sz="4200" dirty="0" smtClean="0"/>
              <a:t>Développer des visions collectives</a:t>
            </a:r>
          </a:p>
          <a:p>
            <a:r>
              <a:rPr lang="fr-CA" sz="4200" dirty="0" smtClean="0"/>
              <a:t>Capacité de décoder les enjeux politique</a:t>
            </a:r>
          </a:p>
          <a:p>
            <a:r>
              <a:rPr lang="fr-CA" sz="4200" dirty="0" smtClean="0"/>
              <a:t>Développer des réseaux d’acteurs…</a:t>
            </a:r>
          </a:p>
          <a:p>
            <a:r>
              <a:rPr lang="fr-CA" sz="4200" dirty="0" smtClean="0"/>
              <a:t>Susciter l’émergence de conditions favorables (préparation du « terreau », engagement du milieu municipal, mise en place d’un noyau porteur)</a:t>
            </a:r>
          </a:p>
          <a:p>
            <a:r>
              <a:rPr lang="fr-CA" sz="4200" dirty="0" smtClean="0"/>
              <a:t>Gérer le cycle de développement d’une communauté</a:t>
            </a:r>
          </a:p>
          <a:p>
            <a:endParaRPr lang="fr-CA" dirty="0"/>
          </a:p>
          <a:p>
            <a:pPr algn="ctr">
              <a:buNone/>
            </a:pPr>
            <a:r>
              <a:rPr lang="fr-CA" sz="5100" dirty="0" smtClean="0">
                <a:solidFill>
                  <a:srgbClr val="FF0000"/>
                </a:solidFill>
              </a:rPr>
              <a:t>Tout ça…en y incluant des compétences sur les plans administratif et organisationnel</a:t>
            </a:r>
          </a:p>
          <a:p>
            <a:pPr algn="ctr"/>
            <a:endParaRPr lang="fr-CA" dirty="0" smtClean="0"/>
          </a:p>
          <a:p>
            <a:endParaRPr lang="fr-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Préoccupations…</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a:t>Préoccupations;</a:t>
            </a:r>
          </a:p>
          <a:p>
            <a:pPr lvl="1"/>
            <a:r>
              <a:rPr lang="fr-CA" dirty="0"/>
              <a:t>Se tourner vers la formation continue, ciblée, en tenant compte de la multiplicité des acteurs et des pratiques en transformation. </a:t>
            </a:r>
          </a:p>
          <a:p>
            <a:pPr lvl="1"/>
            <a:r>
              <a:rPr lang="fr-CA" dirty="0" smtClean="0"/>
              <a:t>Se tourner vers </a:t>
            </a:r>
            <a:r>
              <a:rPr lang="fr-CA" dirty="0"/>
              <a:t>une communauté apprenante (ex. AEC en mobilisation des communautés)</a:t>
            </a:r>
          </a:p>
          <a:p>
            <a:r>
              <a:rPr lang="fr-CA" dirty="0" smtClean="0"/>
              <a:t>Importance </a:t>
            </a:r>
            <a:r>
              <a:rPr lang="fr-CA" dirty="0"/>
              <a:t>d’assurer certes la diffusion des connaissances mais aussi leur transfert et ce avec les acteurs de </a:t>
            </a:r>
            <a:r>
              <a:rPr lang="fr-CA" dirty="0" smtClean="0"/>
              <a:t>DTI…assurer d’établir le pont entre théorie et pratique (prés. Yvan Comeau)</a:t>
            </a:r>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268760"/>
            <a:ext cx="7772400" cy="1470025"/>
          </a:xfrm>
        </p:spPr>
        <p:txBody>
          <a:bodyPr/>
          <a:lstStyle/>
          <a:p>
            <a:r>
              <a:rPr lang="fr-CA" dirty="0" smtClean="0"/>
              <a:t>En conclusion…</a:t>
            </a:r>
            <a:endParaRPr lang="fr-CA" dirty="0"/>
          </a:p>
        </p:txBody>
      </p:sp>
      <p:sp>
        <p:nvSpPr>
          <p:cNvPr id="3" name="Sous-titre 2"/>
          <p:cNvSpPr>
            <a:spLocks noGrp="1"/>
          </p:cNvSpPr>
          <p:nvPr>
            <p:ph type="subTitle" idx="1"/>
          </p:nvPr>
        </p:nvSpPr>
        <p:spPr>
          <a:xfrm>
            <a:off x="1371600" y="3886200"/>
            <a:ext cx="6400800" cy="2063080"/>
          </a:xfrm>
        </p:spPr>
        <p:txBody>
          <a:bodyPr>
            <a:normAutofit/>
          </a:bodyPr>
          <a:lstStyle/>
          <a:p>
            <a:r>
              <a:rPr lang="fr-CA" dirty="0" smtClean="0"/>
              <a:t>Téléphone </a:t>
            </a:r>
            <a:r>
              <a:rPr lang="fr-CA" dirty="0"/>
              <a:t>: </a:t>
            </a:r>
            <a:r>
              <a:rPr lang="fr-CA" dirty="0" smtClean="0"/>
              <a:t>418-528-6601</a:t>
            </a:r>
          </a:p>
          <a:p>
            <a:r>
              <a:rPr lang="fr-CA" dirty="0" smtClean="0"/>
              <a:t>Christiane </a:t>
            </a:r>
            <a:r>
              <a:rPr lang="fr-CA" dirty="0" err="1" smtClean="0"/>
              <a:t>Lussier</a:t>
            </a:r>
            <a:r>
              <a:rPr lang="fr-CA" dirty="0" smtClean="0"/>
              <a:t>, coordonnatrice</a:t>
            </a:r>
            <a:endParaRPr lang="fr-CA" dirty="0"/>
          </a:p>
          <a:p>
            <a:r>
              <a:rPr lang="fr-CA" dirty="0"/>
              <a:t>Courriel : </a:t>
            </a:r>
            <a:r>
              <a:rPr lang="fr-CA" u="sng" dirty="0">
                <a:hlinkClick r:id="rId2"/>
              </a:rPr>
              <a:t>c.lussier@rqds.org</a:t>
            </a:r>
            <a:endParaRPr lang="fr-CA" dirty="0"/>
          </a:p>
          <a:p>
            <a:endParaRPr lang="fr-CA" dirty="0"/>
          </a:p>
        </p:txBody>
      </p:sp>
      <p:pic>
        <p:nvPicPr>
          <p:cNvPr id="4" name="Image 3" descr="RQDS.gif"/>
          <p:cNvPicPr>
            <a:picLocks noChangeAspect="1"/>
          </p:cNvPicPr>
          <p:nvPr/>
        </p:nvPicPr>
        <p:blipFill>
          <a:blip r:embed="rId3" cstate="print"/>
          <a:stretch>
            <a:fillRect/>
          </a:stretch>
        </p:blipFill>
        <p:spPr>
          <a:xfrm>
            <a:off x="3275856" y="2924944"/>
            <a:ext cx="2448272" cy="89028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CA" dirty="0" smtClean="0"/>
              <a:t>   </a:t>
            </a:r>
            <a:endParaRPr lang="fr-CA" dirty="0"/>
          </a:p>
        </p:txBody>
      </p:sp>
      <p:sp>
        <p:nvSpPr>
          <p:cNvPr id="3" name="Espace réservé du contenu 2"/>
          <p:cNvSpPr>
            <a:spLocks noGrp="1"/>
          </p:cNvSpPr>
          <p:nvPr>
            <p:ph idx="1"/>
          </p:nvPr>
        </p:nvSpPr>
        <p:spPr/>
        <p:txBody>
          <a:bodyPr>
            <a:normAutofit fontScale="77500" lnSpcReduction="20000"/>
          </a:bodyPr>
          <a:lstStyle/>
          <a:p>
            <a:r>
              <a:rPr lang="fr-CA" dirty="0" smtClean="0"/>
              <a:t>16 régions membres (</a:t>
            </a:r>
            <a:r>
              <a:rPr lang="fr-CA" dirty="0" err="1" smtClean="0"/>
              <a:t>poss</a:t>
            </a:r>
            <a:r>
              <a:rPr lang="fr-CA" dirty="0" smtClean="0"/>
              <a:t>. de 19)</a:t>
            </a:r>
          </a:p>
          <a:p>
            <a:r>
              <a:rPr lang="fr-CA" dirty="0" smtClean="0"/>
              <a:t>Regroupe les représentants de démarches régionales de développement social</a:t>
            </a:r>
          </a:p>
          <a:p>
            <a:r>
              <a:rPr lang="fr-CA" dirty="0" smtClean="0"/>
              <a:t>Une communauté de pratique…</a:t>
            </a:r>
            <a:r>
              <a:rPr lang="fr-CA" dirty="0"/>
              <a:t> </a:t>
            </a:r>
            <a:endParaRPr lang="fr-CA" dirty="0" smtClean="0"/>
          </a:p>
          <a:p>
            <a:pPr lvl="1"/>
            <a:r>
              <a:rPr lang="fr-CA" dirty="0" smtClean="0"/>
              <a:t>Soutien  aux membres </a:t>
            </a:r>
            <a:r>
              <a:rPr lang="fr-CA" dirty="0"/>
              <a:t>qui interviennent pour</a:t>
            </a:r>
            <a:r>
              <a:rPr lang="fr-FR" dirty="0"/>
              <a:t> améliorer les conditions de vie individuelles et collectives des </a:t>
            </a:r>
            <a:r>
              <a:rPr lang="fr-FR" dirty="0" smtClean="0"/>
              <a:t>citoyens.</a:t>
            </a:r>
            <a:endParaRPr lang="fr-FR" dirty="0"/>
          </a:p>
          <a:p>
            <a:pPr lvl="1"/>
            <a:r>
              <a:rPr lang="fr-FR" dirty="0" smtClean="0"/>
              <a:t>Avec comme intérêts communs prioritaires…l’amélioration </a:t>
            </a:r>
            <a:r>
              <a:rPr lang="fr-FR" dirty="0"/>
              <a:t>des </a:t>
            </a:r>
            <a:r>
              <a:rPr lang="fr-FR" dirty="0" smtClean="0"/>
              <a:t>pratiques et la progression </a:t>
            </a:r>
            <a:r>
              <a:rPr lang="fr-FR" dirty="0"/>
              <a:t>des démarches régionales de développement </a:t>
            </a:r>
            <a:r>
              <a:rPr lang="fr-FR" dirty="0" smtClean="0"/>
              <a:t>social</a:t>
            </a:r>
          </a:p>
          <a:p>
            <a:pPr lvl="1">
              <a:buNone/>
            </a:pPr>
            <a:endParaRPr lang="fr-FR" dirty="0" smtClean="0"/>
          </a:p>
          <a:p>
            <a:pPr algn="ctr">
              <a:buNone/>
            </a:pPr>
            <a:r>
              <a:rPr lang="fr-FR" dirty="0" smtClean="0"/>
              <a:t>Partage d’informations, de connaissances, d’innovations, d’expériences, de pratiques</a:t>
            </a:r>
            <a:r>
              <a:rPr lang="fr-FR" dirty="0"/>
              <a:t>, </a:t>
            </a:r>
            <a:r>
              <a:rPr lang="fr-FR" dirty="0" smtClean="0"/>
              <a:t>coopérations.  </a:t>
            </a:r>
            <a:endParaRPr lang="fr-CA" dirty="0"/>
          </a:p>
          <a:p>
            <a:endParaRPr lang="fr-CA" dirty="0" smtClean="0"/>
          </a:p>
          <a:p>
            <a:endParaRPr lang="fr-CA" dirty="0" smtClean="0"/>
          </a:p>
          <a:p>
            <a:pPr>
              <a:buNone/>
            </a:pPr>
            <a:endParaRPr lang="fr-CA" dirty="0"/>
          </a:p>
        </p:txBody>
      </p:sp>
      <p:pic>
        <p:nvPicPr>
          <p:cNvPr id="4" name="Image 3" descr="RQDS.gif"/>
          <p:cNvPicPr>
            <a:picLocks noChangeAspect="1"/>
          </p:cNvPicPr>
          <p:nvPr/>
        </p:nvPicPr>
        <p:blipFill>
          <a:blip r:embed="rId2" cstate="print"/>
          <a:stretch>
            <a:fillRect/>
          </a:stretch>
        </p:blipFill>
        <p:spPr>
          <a:xfrm>
            <a:off x="2267744" y="260647"/>
            <a:ext cx="3888432" cy="14139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point de départ…</a:t>
            </a:r>
            <a:endParaRPr lang="fr-CA" dirty="0"/>
          </a:p>
        </p:txBody>
      </p:sp>
      <p:sp>
        <p:nvSpPr>
          <p:cNvPr id="3" name="Espace réservé du contenu 2"/>
          <p:cNvSpPr>
            <a:spLocks noGrp="1"/>
          </p:cNvSpPr>
          <p:nvPr>
            <p:ph idx="1"/>
          </p:nvPr>
        </p:nvSpPr>
        <p:spPr/>
        <p:txBody>
          <a:bodyPr>
            <a:normAutofit/>
          </a:bodyPr>
          <a:lstStyle/>
          <a:p>
            <a:pPr lvl="0"/>
            <a:r>
              <a:rPr lang="fr-CA" dirty="0" smtClean="0"/>
              <a:t>En </a:t>
            </a:r>
            <a:r>
              <a:rPr lang="fr-CA" dirty="0"/>
              <a:t>regardant l’itinéraire de Pierre </a:t>
            </a:r>
            <a:r>
              <a:rPr lang="fr-CA" dirty="0" err="1"/>
              <a:t>Nardin</a:t>
            </a:r>
            <a:r>
              <a:rPr lang="fr-CA" dirty="0"/>
              <a:t> (Union des acteurs et des structures de développement local/UNADEL)…</a:t>
            </a:r>
            <a:endParaRPr lang="fr-CA" sz="2000" dirty="0"/>
          </a:p>
          <a:p>
            <a:pPr lvl="0"/>
            <a:r>
              <a:rPr lang="fr-CA" dirty="0"/>
              <a:t>Malgré le temps…</a:t>
            </a:r>
            <a:endParaRPr lang="fr-CA" sz="2000" dirty="0"/>
          </a:p>
          <a:p>
            <a:pPr lvl="0"/>
            <a:r>
              <a:rPr lang="fr-CA" dirty="0"/>
              <a:t>Il fait sens que le </a:t>
            </a:r>
            <a:r>
              <a:rPr lang="fr-CA" dirty="0" smtClean="0"/>
              <a:t>DTI= «</a:t>
            </a:r>
            <a:r>
              <a:rPr lang="fr-CA" dirty="0"/>
              <a:t> bassins de vie </a:t>
            </a:r>
            <a:r>
              <a:rPr lang="fr-CA" dirty="0" smtClean="0"/>
              <a:t>»/«</a:t>
            </a:r>
            <a:r>
              <a:rPr lang="fr-CA" dirty="0"/>
              <a:t> bassins stratégiques »…</a:t>
            </a:r>
            <a:endParaRPr lang="fr-CA" sz="2000" dirty="0"/>
          </a:p>
          <a:p>
            <a:endParaRPr lang="fr-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CA" sz="2800" dirty="0" smtClean="0"/>
              <a:t> </a:t>
            </a:r>
            <a:r>
              <a:rPr lang="fr-CA" sz="3600" dirty="0" smtClean="0"/>
              <a:t>Des bassins de vie qui lient étroitement </a:t>
            </a:r>
            <a:br>
              <a:rPr lang="fr-CA" sz="3600" dirty="0" smtClean="0"/>
            </a:br>
            <a:r>
              <a:rPr lang="fr-CA" sz="3600" dirty="0" smtClean="0"/>
              <a:t>monde politique et société civile:</a:t>
            </a:r>
            <a:r>
              <a:rPr lang="fr-CA" sz="2800" dirty="0" smtClean="0"/>
              <a:t/>
            </a:r>
            <a:br>
              <a:rPr lang="fr-CA" sz="2800" dirty="0" smtClean="0"/>
            </a:br>
            <a:endParaRPr lang="fr-CA" sz="2800" dirty="0"/>
          </a:p>
        </p:txBody>
      </p:sp>
      <p:sp>
        <p:nvSpPr>
          <p:cNvPr id="3" name="Espace réservé du contenu 2"/>
          <p:cNvSpPr>
            <a:spLocks noGrp="1"/>
          </p:cNvSpPr>
          <p:nvPr>
            <p:ph idx="1"/>
          </p:nvPr>
        </p:nvSpPr>
        <p:spPr/>
        <p:txBody>
          <a:bodyPr>
            <a:normAutofit/>
          </a:bodyPr>
          <a:lstStyle/>
          <a:p>
            <a:pPr lvl="1"/>
            <a:r>
              <a:rPr lang="fr-CA" sz="3200" dirty="0" smtClean="0"/>
              <a:t>Où se construit collectivement un projet global de développement…</a:t>
            </a:r>
          </a:p>
          <a:p>
            <a:pPr lvl="1"/>
            <a:r>
              <a:rPr lang="fr-CA" sz="3200" dirty="0" smtClean="0"/>
              <a:t>Là où…</a:t>
            </a:r>
          </a:p>
          <a:p>
            <a:pPr lvl="2"/>
            <a:r>
              <a:rPr lang="fr-CA" sz="3200" dirty="0" smtClean="0"/>
              <a:t> l’économique n’est pas la seule préoccupation</a:t>
            </a:r>
          </a:p>
          <a:p>
            <a:pPr lvl="2"/>
            <a:r>
              <a:rPr lang="fr-CA" sz="3200" dirty="0" smtClean="0"/>
              <a:t>on assure la participation des populations locales aux décisions</a:t>
            </a:r>
          </a:p>
          <a:p>
            <a:pPr lvl="2"/>
            <a:r>
              <a:rPr lang="fr-CA" sz="3200" dirty="0" smtClean="0"/>
              <a:t>là où se développent des solidarités</a:t>
            </a:r>
          </a:p>
          <a:p>
            <a:endParaRPr lang="fr-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Des bassins stratégiques…</a:t>
            </a:r>
            <a:endParaRPr lang="fr-CA" dirty="0"/>
          </a:p>
        </p:txBody>
      </p:sp>
      <p:sp>
        <p:nvSpPr>
          <p:cNvPr id="3" name="Espace réservé du contenu 2"/>
          <p:cNvSpPr>
            <a:spLocks noGrp="1"/>
          </p:cNvSpPr>
          <p:nvPr>
            <p:ph idx="1"/>
          </p:nvPr>
        </p:nvSpPr>
        <p:spPr>
          <a:xfrm>
            <a:off x="457200" y="1600200"/>
            <a:ext cx="8229600" cy="4781127"/>
          </a:xfrm>
        </p:spPr>
        <p:txBody>
          <a:bodyPr>
            <a:normAutofit/>
          </a:bodyPr>
          <a:lstStyle/>
          <a:p>
            <a:r>
              <a:rPr lang="fr-CA" sz="4000" dirty="0" smtClean="0"/>
              <a:t>Résultant d’alliances de « bassins de vie » </a:t>
            </a:r>
          </a:p>
          <a:p>
            <a:pPr lvl="1"/>
            <a:r>
              <a:rPr lang="fr-CA" sz="4000" dirty="0" smtClean="0"/>
              <a:t>En assurant à chaque « bassins de vie » de conserver son identité…</a:t>
            </a:r>
          </a:p>
          <a:p>
            <a:pPr lvl="1"/>
            <a:r>
              <a:rPr lang="fr-CA" sz="4000" dirty="0" smtClean="0"/>
              <a:t>Tout en gagnant en efficacité et en complémentarité</a:t>
            </a:r>
          </a:p>
          <a:p>
            <a:pPr>
              <a:buNone/>
            </a:pPr>
            <a:endParaRPr lang="fr-CA" sz="1600" dirty="0" smtClean="0"/>
          </a:p>
          <a:p>
            <a:pPr lvl="0">
              <a:buNone/>
            </a:pPr>
            <a:endParaRPr lang="fr-CA" dirty="0" smtClean="0"/>
          </a:p>
          <a:p>
            <a:endParaRPr lang="fr-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Toujours est-il que… </a:t>
            </a:r>
            <a:endParaRPr lang="fr-CA" dirty="0"/>
          </a:p>
        </p:txBody>
      </p:sp>
      <p:sp>
        <p:nvSpPr>
          <p:cNvPr id="3" name="Espace réservé du contenu 2"/>
          <p:cNvSpPr>
            <a:spLocks noGrp="1"/>
          </p:cNvSpPr>
          <p:nvPr>
            <p:ph idx="1"/>
          </p:nvPr>
        </p:nvSpPr>
        <p:spPr/>
        <p:txBody>
          <a:bodyPr/>
          <a:lstStyle/>
          <a:p>
            <a:pPr lvl="0"/>
            <a:r>
              <a:rPr lang="fr-CA" dirty="0" smtClean="0"/>
              <a:t>Le </a:t>
            </a:r>
            <a:r>
              <a:rPr lang="fr-CA" dirty="0"/>
              <a:t>développement des pratiques des professionnels </a:t>
            </a:r>
            <a:r>
              <a:rPr lang="fr-CA" dirty="0" smtClean="0"/>
              <a:t>figurait bien sur parmi ses  préoccupations;</a:t>
            </a:r>
          </a:p>
          <a:p>
            <a:pPr lvl="1"/>
            <a:r>
              <a:rPr lang="fr-CA" dirty="0" smtClean="0"/>
              <a:t>À </a:t>
            </a:r>
            <a:r>
              <a:rPr lang="fr-CA" dirty="0" err="1"/>
              <a:t>Kamouraska</a:t>
            </a:r>
            <a:r>
              <a:rPr lang="fr-CA" dirty="0"/>
              <a:t> en 1996, à l’occasion des Rencontres des acteurs du développement rural…il titrait sa conférence « Grandeurs et misères du métier d’agent de développement »…</a:t>
            </a:r>
          </a:p>
          <a:p>
            <a:endParaRPr lang="fr-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sz="4000" b="1" dirty="0"/>
              <a:t>À propos de la définition du développement territorial intégré (DTI)?</a:t>
            </a:r>
            <a:r>
              <a:rPr lang="fr-CA" dirty="0"/>
              <a:t/>
            </a:r>
            <a:br>
              <a:rPr lang="fr-CA" dirty="0"/>
            </a:br>
            <a:endParaRPr lang="fr-CA" dirty="0"/>
          </a:p>
        </p:txBody>
      </p:sp>
      <p:sp>
        <p:nvSpPr>
          <p:cNvPr id="3" name="Espace réservé du contenu 2"/>
          <p:cNvSpPr>
            <a:spLocks noGrp="1"/>
          </p:cNvSpPr>
          <p:nvPr>
            <p:ph idx="1"/>
          </p:nvPr>
        </p:nvSpPr>
        <p:spPr/>
        <p:txBody>
          <a:bodyPr>
            <a:normAutofit fontScale="92500"/>
          </a:bodyPr>
          <a:lstStyle/>
          <a:p>
            <a:r>
              <a:rPr lang="fr-CA" b="1" dirty="0"/>
              <a:t>Séminaire du RQDS en </a:t>
            </a:r>
            <a:r>
              <a:rPr lang="fr-CA" b="1" dirty="0" smtClean="0"/>
              <a:t>novembre 2008 </a:t>
            </a:r>
            <a:r>
              <a:rPr lang="fr-CA" b="1" dirty="0"/>
              <a:t>à </a:t>
            </a:r>
            <a:r>
              <a:rPr lang="fr-CA" b="1" dirty="0" smtClean="0"/>
              <a:t>Montréal</a:t>
            </a:r>
            <a:endParaRPr lang="fr-CA" dirty="0"/>
          </a:p>
          <a:p>
            <a:pPr algn="ctr">
              <a:buNone/>
            </a:pPr>
            <a:r>
              <a:rPr lang="fr-CA" dirty="0"/>
              <a:t>« </a:t>
            </a:r>
            <a:r>
              <a:rPr lang="fr-CA" i="1" dirty="0"/>
              <a:t>Cette approche se caractérise par une concertation des intervenants, une intervention intersectorielle qui place l’amélioration de la situation des membres de la communauté au centre d’une action globale et qui améliore la capacité d’agir tant des collectivités que des individus qui les composent ». </a:t>
            </a:r>
            <a:endParaRPr lang="fr-CA" dirty="0"/>
          </a:p>
          <a:p>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Autres compréhensions exprimées</a:t>
            </a:r>
            <a:endParaRPr lang="fr-CA" dirty="0"/>
          </a:p>
        </p:txBody>
      </p:sp>
      <p:sp>
        <p:nvSpPr>
          <p:cNvPr id="3" name="Espace réservé du contenu 2"/>
          <p:cNvSpPr>
            <a:spLocks noGrp="1"/>
          </p:cNvSpPr>
          <p:nvPr>
            <p:ph idx="1"/>
          </p:nvPr>
        </p:nvSpPr>
        <p:spPr/>
        <p:txBody>
          <a:bodyPr>
            <a:normAutofit fontScale="92500"/>
          </a:bodyPr>
          <a:lstStyle/>
          <a:p>
            <a:r>
              <a:rPr lang="fr-CA" dirty="0" smtClean="0"/>
              <a:t>Fait référence à la notion du territoire d'appartenance "senti" plutôt qu'à un territoire administratif.</a:t>
            </a:r>
          </a:p>
          <a:p>
            <a:r>
              <a:rPr lang="fr-CA" dirty="0" smtClean="0"/>
              <a:t>Stratégie qui essaie de prendre en compte  et de concilier  toutes les dimensions du développement</a:t>
            </a:r>
          </a:p>
          <a:p>
            <a:pPr>
              <a:buNone/>
            </a:pPr>
            <a:endParaRPr lang="fr-CA" dirty="0" smtClean="0"/>
          </a:p>
          <a:p>
            <a:pPr algn="ctr">
              <a:buNone/>
            </a:pPr>
            <a:r>
              <a:rPr lang="fr-CA" dirty="0" smtClean="0"/>
              <a:t>Comme dit Claire Bolduc de Solidarité rurale; « l’état n’est plus le seul à définir les paramètres »</a:t>
            </a:r>
          </a:p>
          <a:p>
            <a:endParaRPr lang="fr-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sz="3100" b="1" dirty="0" smtClean="0"/>
              <a:t>Stratégies </a:t>
            </a:r>
            <a:r>
              <a:rPr lang="fr-CA" sz="3100" b="1" dirty="0"/>
              <a:t>mises en œuvre par les </a:t>
            </a:r>
            <a:r>
              <a:rPr lang="fr-CA" sz="3100" b="1" dirty="0" smtClean="0"/>
              <a:t>PDTI </a:t>
            </a:r>
            <a:r>
              <a:rPr lang="fr-CA" sz="3100" b="1" dirty="0"/>
              <a:t>pour favoriser le développement </a:t>
            </a:r>
            <a:r>
              <a:rPr lang="fr-CA" sz="3100" b="1" dirty="0" smtClean="0"/>
              <a:t>des pratiques et compétences?</a:t>
            </a:r>
            <a:r>
              <a:rPr lang="fr-CA" dirty="0"/>
              <a:t/>
            </a:r>
            <a:br>
              <a:rPr lang="fr-CA" dirty="0"/>
            </a:br>
            <a:endParaRPr lang="fr-CA" dirty="0"/>
          </a:p>
        </p:txBody>
      </p:sp>
      <p:sp>
        <p:nvSpPr>
          <p:cNvPr id="3" name="Espace réservé du contenu 2"/>
          <p:cNvSpPr>
            <a:spLocks noGrp="1"/>
          </p:cNvSpPr>
          <p:nvPr>
            <p:ph idx="1"/>
          </p:nvPr>
        </p:nvSpPr>
        <p:spPr/>
        <p:txBody>
          <a:bodyPr>
            <a:normAutofit fontScale="85000" lnSpcReduction="20000"/>
          </a:bodyPr>
          <a:lstStyle/>
          <a:p>
            <a:pPr algn="ctr">
              <a:buNone/>
            </a:pPr>
            <a:r>
              <a:rPr lang="fr-CA" dirty="0"/>
              <a:t>Réseautage, formation, transfert </a:t>
            </a:r>
            <a:r>
              <a:rPr lang="fr-CA" dirty="0" smtClean="0"/>
              <a:t>d’outils...</a:t>
            </a:r>
            <a:endParaRPr lang="fr-CA" dirty="0"/>
          </a:p>
          <a:p>
            <a:pPr>
              <a:buNone/>
            </a:pPr>
            <a:endParaRPr lang="fr-CA" dirty="0" smtClean="0"/>
          </a:p>
          <a:p>
            <a:r>
              <a:rPr lang="fr-CA" dirty="0"/>
              <a:t>Au </a:t>
            </a:r>
            <a:r>
              <a:rPr lang="fr-CA" dirty="0" smtClean="0"/>
              <a:t>Centre-du-Québec</a:t>
            </a:r>
            <a:r>
              <a:rPr lang="fr-CA" dirty="0"/>
              <a:t>;</a:t>
            </a:r>
          </a:p>
          <a:p>
            <a:pPr lvl="1"/>
            <a:r>
              <a:rPr lang="fr-CA" dirty="0"/>
              <a:t> </a:t>
            </a:r>
            <a:r>
              <a:rPr lang="fr-CA" dirty="0" smtClean="0"/>
              <a:t>La </a:t>
            </a:r>
            <a:r>
              <a:rPr lang="fr-CA" dirty="0"/>
              <a:t>trousse </a:t>
            </a:r>
            <a:r>
              <a:rPr lang="fr-FR" b="1" dirty="0">
                <a:hlinkClick r:id="rId2"/>
              </a:rPr>
              <a:t>« Ma communauté, clé en main </a:t>
            </a:r>
            <a:r>
              <a:rPr lang="fr-FR" b="1" dirty="0" smtClean="0">
                <a:hlinkClick r:id="rId2"/>
              </a:rPr>
              <a:t>»</a:t>
            </a:r>
            <a:r>
              <a:rPr lang="fr-CA" dirty="0" smtClean="0"/>
              <a:t> </a:t>
            </a:r>
          </a:p>
          <a:p>
            <a:r>
              <a:rPr lang="fr-CA" dirty="0" smtClean="0"/>
              <a:t>Lanaudière;</a:t>
            </a:r>
          </a:p>
          <a:p>
            <a:pPr lvl="1"/>
            <a:r>
              <a:rPr lang="fr-CA" dirty="0" smtClean="0"/>
              <a:t>Réseau de formation continue, plan de formation adapté aux citoyens, intervenants, etc.</a:t>
            </a:r>
          </a:p>
          <a:p>
            <a:r>
              <a:rPr lang="fr-CA" dirty="0" smtClean="0"/>
              <a:t>Côte-Nord</a:t>
            </a:r>
          </a:p>
          <a:p>
            <a:pPr lvl="1"/>
            <a:r>
              <a:rPr lang="fr-CA" dirty="0" smtClean="0"/>
              <a:t>Escales; Formation </a:t>
            </a:r>
            <a:r>
              <a:rPr lang="fr-CA" dirty="0"/>
              <a:t>et </a:t>
            </a:r>
            <a:r>
              <a:rPr lang="fr-CA" dirty="0" smtClean="0"/>
              <a:t>Réseautage </a:t>
            </a:r>
            <a:r>
              <a:rPr lang="fr-CA" dirty="0"/>
              <a:t>des acteurs de développement </a:t>
            </a:r>
            <a:r>
              <a:rPr lang="fr-CA" dirty="0" smtClean="0"/>
              <a:t>social).</a:t>
            </a:r>
            <a:endParaRPr lang="fr-CA" dirty="0"/>
          </a:p>
          <a:p>
            <a:pPr lvl="1"/>
            <a:r>
              <a:rPr lang="fr-CA" dirty="0"/>
              <a:t>Activités de </a:t>
            </a:r>
            <a:r>
              <a:rPr lang="fr-CA" dirty="0" err="1"/>
              <a:t>co</a:t>
            </a:r>
            <a:r>
              <a:rPr lang="fr-CA" dirty="0"/>
              <a:t>-construction </a:t>
            </a:r>
            <a:r>
              <a:rPr lang="fr-CA" dirty="0" smtClean="0"/>
              <a:t>d’outils et d’activités de formation</a:t>
            </a:r>
            <a:endParaRPr lang="fr-CA" dirty="0"/>
          </a:p>
          <a:p>
            <a:endParaRPr lang="fr-CA" dirty="0" smtClean="0"/>
          </a:p>
          <a:p>
            <a:endParaRPr lang="fr-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550</Words>
  <Application>Microsoft Office PowerPoint</Application>
  <PresentationFormat>Affichage à l'écran (4:3)</PresentationFormat>
  <Paragraphs>101</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Atelier « PRATIQUES ET MÉTIERS DU DÉVELOPPEMENT TERRITORIAL INTÉGRÉ » (6 au 9 mars 2012)    Chaire canadienne de recherche en organisation communautaire (UQO)/ ARUC Innovation social et développement des communautés </vt:lpstr>
      <vt:lpstr>   </vt:lpstr>
      <vt:lpstr>Le point de départ…</vt:lpstr>
      <vt:lpstr> Des bassins de vie qui lient étroitement  monde politique et société civile: </vt:lpstr>
      <vt:lpstr>Des bassins stratégiques…</vt:lpstr>
      <vt:lpstr>Toujours est-il que… </vt:lpstr>
      <vt:lpstr>À propos de la définition du développement territorial intégré (DTI)? </vt:lpstr>
      <vt:lpstr>Autres compréhensions exprimées</vt:lpstr>
      <vt:lpstr>Stratégies mises en œuvre par les PDTI pour favoriser le développement des pratiques et compétences? </vt:lpstr>
      <vt:lpstr>Observations</vt:lpstr>
      <vt:lpstr>À propos de la trousse…</vt:lpstr>
      <vt:lpstr>Comment ces professionnels ont-ils recours aux connaissances issues de l’expérience ou au transfert et à l’appropriation des connaissances issues de la recherche? </vt:lpstr>
      <vt:lpstr>Quelles perspectives et quelles orientations en matière de formation et de qualification du milieu professionnel? </vt:lpstr>
      <vt:lpstr>Les qualités recherchées…savoir être un bon accompagnateur….</vt:lpstr>
      <vt:lpstr>Et savoir faire (capacités de…) </vt:lpstr>
      <vt:lpstr>Préoccupations…</vt:lpstr>
      <vt:lpstr>En 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 PRATIQUES ET MÉTIERS DU DÉVELOPPEMENT TERRITORIAL INTÉGRÉ »   6 au 9 mars 2012, Chaire canadienne de recherche en organisation communautaire (UQO)</dc:title>
  <dc:creator>toshiba</dc:creator>
  <cp:lastModifiedBy>toshiba</cp:lastModifiedBy>
  <cp:revision>8</cp:revision>
  <dcterms:created xsi:type="dcterms:W3CDTF">2012-03-08T22:57:11Z</dcterms:created>
  <dcterms:modified xsi:type="dcterms:W3CDTF">2012-03-09T12:27:39Z</dcterms:modified>
</cp:coreProperties>
</file>